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376" r:id="rId2"/>
    <p:sldId id="500" r:id="rId3"/>
    <p:sldId id="273" r:id="rId4"/>
    <p:sldId id="488" r:id="rId5"/>
    <p:sldId id="489" r:id="rId6"/>
    <p:sldId id="289" r:id="rId7"/>
    <p:sldId id="491" r:id="rId8"/>
    <p:sldId id="290" r:id="rId9"/>
    <p:sldId id="291" r:id="rId10"/>
    <p:sldId id="258" r:id="rId11"/>
    <p:sldId id="263" r:id="rId12"/>
    <p:sldId id="271" r:id="rId13"/>
    <p:sldId id="333" r:id="rId14"/>
    <p:sldId id="265" r:id="rId15"/>
    <p:sldId id="377" r:id="rId16"/>
    <p:sldId id="492" r:id="rId17"/>
    <p:sldId id="379" r:id="rId18"/>
    <p:sldId id="380" r:id="rId19"/>
    <p:sldId id="381" r:id="rId20"/>
    <p:sldId id="382" r:id="rId21"/>
    <p:sldId id="493" r:id="rId22"/>
    <p:sldId id="335" r:id="rId23"/>
    <p:sldId id="261" r:id="rId24"/>
    <p:sldId id="308" r:id="rId25"/>
    <p:sldId id="354" r:id="rId26"/>
    <p:sldId id="279" r:id="rId27"/>
    <p:sldId id="351" r:id="rId28"/>
    <p:sldId id="352" r:id="rId29"/>
    <p:sldId id="353" r:id="rId30"/>
    <p:sldId id="267" r:id="rId31"/>
    <p:sldId id="270" r:id="rId32"/>
    <p:sldId id="355" r:id="rId33"/>
    <p:sldId id="395" r:id="rId34"/>
    <p:sldId id="396" r:id="rId35"/>
    <p:sldId id="272" r:id="rId36"/>
    <p:sldId id="276" r:id="rId37"/>
    <p:sldId id="494" r:id="rId38"/>
    <p:sldId id="277" r:id="rId39"/>
    <p:sldId id="278" r:id="rId40"/>
    <p:sldId id="314" r:id="rId41"/>
    <p:sldId id="349" r:id="rId42"/>
    <p:sldId id="315" r:id="rId43"/>
    <p:sldId id="319" r:id="rId44"/>
    <p:sldId id="336" r:id="rId45"/>
    <p:sldId id="325" r:id="rId46"/>
    <p:sldId id="356" r:id="rId47"/>
    <p:sldId id="495" r:id="rId48"/>
    <p:sldId id="357" r:id="rId49"/>
    <p:sldId id="285" r:id="rId50"/>
    <p:sldId id="348" r:id="rId51"/>
    <p:sldId id="392" r:id="rId52"/>
    <p:sldId id="378" r:id="rId53"/>
    <p:sldId id="496" r:id="rId54"/>
    <p:sldId id="393" r:id="rId55"/>
    <p:sldId id="497" r:id="rId56"/>
    <p:sldId id="286" r:id="rId57"/>
    <p:sldId id="287" r:id="rId58"/>
    <p:sldId id="288" r:id="rId59"/>
    <p:sldId id="300" r:id="rId60"/>
    <p:sldId id="338" r:id="rId61"/>
    <p:sldId id="339" r:id="rId62"/>
    <p:sldId id="340" r:id="rId63"/>
    <p:sldId id="341" r:id="rId64"/>
    <p:sldId id="398" r:id="rId65"/>
    <p:sldId id="399" r:id="rId66"/>
    <p:sldId id="400" r:id="rId67"/>
    <p:sldId id="401" r:id="rId68"/>
    <p:sldId id="484" r:id="rId69"/>
    <p:sldId id="342" r:id="rId70"/>
    <p:sldId id="343" r:id="rId71"/>
    <p:sldId id="344" r:id="rId72"/>
    <p:sldId id="345" r:id="rId73"/>
    <p:sldId id="346" r:id="rId74"/>
    <p:sldId id="394" r:id="rId75"/>
    <p:sldId id="397" r:id="rId76"/>
    <p:sldId id="402" r:id="rId77"/>
    <p:sldId id="467" r:id="rId78"/>
    <p:sldId id="468" r:id="rId79"/>
    <p:sldId id="469" r:id="rId80"/>
    <p:sldId id="470" r:id="rId81"/>
    <p:sldId id="403" r:id="rId82"/>
    <p:sldId id="498" r:id="rId83"/>
    <p:sldId id="404" r:id="rId84"/>
    <p:sldId id="391" r:id="rId85"/>
    <p:sldId id="471" r:id="rId86"/>
    <p:sldId id="466" r:id="rId87"/>
    <p:sldId id="423" r:id="rId88"/>
    <p:sldId id="482" r:id="rId89"/>
    <p:sldId id="499" r:id="rId90"/>
    <p:sldId id="424" r:id="rId91"/>
    <p:sldId id="472" r:id="rId92"/>
    <p:sldId id="473" r:id="rId93"/>
    <p:sldId id="474" r:id="rId94"/>
    <p:sldId id="405" r:id="rId95"/>
    <p:sldId id="475" r:id="rId96"/>
    <p:sldId id="460" r:id="rId97"/>
    <p:sldId id="461" r:id="rId98"/>
    <p:sldId id="483" r:id="rId99"/>
    <p:sldId id="462" r:id="rId100"/>
    <p:sldId id="463" r:id="rId101"/>
    <p:sldId id="464" r:id="rId102"/>
    <p:sldId id="465" r:id="rId103"/>
    <p:sldId id="476" r:id="rId104"/>
    <p:sldId id="477" r:id="rId105"/>
    <p:sldId id="478" r:id="rId106"/>
    <p:sldId id="479" r:id="rId107"/>
    <p:sldId id="480" r:id="rId108"/>
    <p:sldId id="481"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612822-07B1-480D-9DA0-45E15081FA0D}" v="4" dt="2019-09-18T12:11:49.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1" autoAdjust="0"/>
    <p:restoredTop sz="85299" autoAdjust="0"/>
  </p:normalViewPr>
  <p:slideViewPr>
    <p:cSldViewPr>
      <p:cViewPr varScale="1">
        <p:scale>
          <a:sx n="62" d="100"/>
          <a:sy n="62" d="100"/>
        </p:scale>
        <p:origin x="146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13CCF-85D6-4E92-A0A8-027F3C91C783}" type="datetimeFigureOut">
              <a:rPr lang="en-CA" smtClean="0"/>
              <a:t>2020-09-13</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21207D-35CA-4B24-B623-2964A784B175}" type="slidenum">
              <a:rPr lang="en-CA" smtClean="0"/>
              <a:t>‹#›</a:t>
            </a:fld>
            <a:endParaRPr lang="en-CA"/>
          </a:p>
        </p:txBody>
      </p:sp>
    </p:spTree>
    <p:extLst>
      <p:ext uri="{BB962C8B-B14F-4D97-AF65-F5344CB8AC3E}">
        <p14:creationId xmlns:p14="http://schemas.microsoft.com/office/powerpoint/2010/main" val="192994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1 2 3</a:t>
            </a:r>
          </a:p>
        </p:txBody>
      </p:sp>
      <p:sp>
        <p:nvSpPr>
          <p:cNvPr id="4" name="Slide Number Placeholder 3"/>
          <p:cNvSpPr>
            <a:spLocks noGrp="1"/>
          </p:cNvSpPr>
          <p:nvPr>
            <p:ph type="sldNum" sz="quarter" idx="10"/>
          </p:nvPr>
        </p:nvSpPr>
        <p:spPr/>
        <p:txBody>
          <a:bodyPr/>
          <a:lstStyle/>
          <a:p>
            <a:fld id="{4945C86A-10D2-2546-B4E7-0AF63D6A8AEF}" type="slidenum">
              <a:rPr lang="en-US" smtClean="0"/>
              <a:t>12</a:t>
            </a:fld>
            <a:endParaRPr lang="en-US"/>
          </a:p>
        </p:txBody>
      </p:sp>
    </p:spTree>
    <p:extLst>
      <p:ext uri="{BB962C8B-B14F-4D97-AF65-F5344CB8AC3E}">
        <p14:creationId xmlns:p14="http://schemas.microsoft.com/office/powerpoint/2010/main" val="189641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38</a:t>
            </a:fld>
            <a:endParaRPr lang="en-CA"/>
          </a:p>
        </p:txBody>
      </p:sp>
    </p:spTree>
    <p:extLst>
      <p:ext uri="{BB962C8B-B14F-4D97-AF65-F5344CB8AC3E}">
        <p14:creationId xmlns:p14="http://schemas.microsoft.com/office/powerpoint/2010/main" val="2677941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39</a:t>
            </a:fld>
            <a:endParaRPr lang="en-CA"/>
          </a:p>
        </p:txBody>
      </p:sp>
    </p:spTree>
    <p:extLst>
      <p:ext uri="{BB962C8B-B14F-4D97-AF65-F5344CB8AC3E}">
        <p14:creationId xmlns:p14="http://schemas.microsoft.com/office/powerpoint/2010/main" val="253808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https://www.altchar.com/games-news/569954/eve-online-and-star-citizen-fans-waging-a-vulture-vs-venture-war</a:t>
            </a:r>
            <a:br>
              <a:rPr lang="en-CA" dirty="0"/>
            </a:br>
            <a:br>
              <a:rPr lang="en-CA" dirty="0"/>
            </a:br>
            <a:r>
              <a:rPr lang="en-CA" dirty="0"/>
              <a:t>How similar is too similar?  </a:t>
            </a:r>
            <a:br>
              <a:rPr lang="en-CA" dirty="0"/>
            </a:br>
            <a:br>
              <a:rPr lang="en-CA" dirty="0"/>
            </a:br>
            <a:r>
              <a:rPr lang="en-CA" dirty="0"/>
              <a:t>Eve and star citizen are video games, Eve has been around for ages.  Star citizen is, as of 2018, still under development and one of the ships they released is the one on the bottom</a:t>
            </a:r>
          </a:p>
        </p:txBody>
      </p:sp>
      <p:sp>
        <p:nvSpPr>
          <p:cNvPr id="4" name="Slide Number Placeholder 3"/>
          <p:cNvSpPr>
            <a:spLocks noGrp="1"/>
          </p:cNvSpPr>
          <p:nvPr>
            <p:ph type="sldNum" sz="quarter" idx="10"/>
          </p:nvPr>
        </p:nvSpPr>
        <p:spPr/>
        <p:txBody>
          <a:bodyPr/>
          <a:lstStyle/>
          <a:p>
            <a:fld id="{1021207D-35CA-4B24-B623-2964A784B175}" type="slidenum">
              <a:rPr lang="en-CA" smtClean="0"/>
              <a:t>41</a:t>
            </a:fld>
            <a:endParaRPr lang="en-CA"/>
          </a:p>
        </p:txBody>
      </p:sp>
    </p:spTree>
    <p:extLst>
      <p:ext uri="{BB962C8B-B14F-4D97-AF65-F5344CB8AC3E}">
        <p14:creationId xmlns:p14="http://schemas.microsoft.com/office/powerpoint/2010/main" val="2377816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021207D-35CA-4B24-B623-2964A784B175}" type="slidenum">
              <a:rPr lang="en-CA" smtClean="0"/>
              <a:t>46</a:t>
            </a:fld>
            <a:endParaRPr lang="en-CA"/>
          </a:p>
        </p:txBody>
      </p:sp>
    </p:spTree>
    <p:extLst>
      <p:ext uri="{BB962C8B-B14F-4D97-AF65-F5344CB8AC3E}">
        <p14:creationId xmlns:p14="http://schemas.microsoft.com/office/powerpoint/2010/main" val="2936110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49</a:t>
            </a:fld>
            <a:endParaRPr lang="en-CA"/>
          </a:p>
        </p:txBody>
      </p:sp>
    </p:spTree>
    <p:extLst>
      <p:ext uri="{BB962C8B-B14F-4D97-AF65-F5344CB8AC3E}">
        <p14:creationId xmlns:p14="http://schemas.microsoft.com/office/powerpoint/2010/main" val="619297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021207D-35CA-4B24-B623-2964A784B175}" type="slidenum">
              <a:rPr lang="en-CA" smtClean="0"/>
              <a:t>50</a:t>
            </a:fld>
            <a:endParaRPr lang="en-CA"/>
          </a:p>
        </p:txBody>
      </p:sp>
    </p:spTree>
    <p:extLst>
      <p:ext uri="{BB962C8B-B14F-4D97-AF65-F5344CB8AC3E}">
        <p14:creationId xmlns:p14="http://schemas.microsoft.com/office/powerpoint/2010/main" val="2756139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10"/>
          </p:nvPr>
        </p:nvSpPr>
        <p:spPr/>
        <p:txBody>
          <a:bodyPr/>
          <a:lstStyle/>
          <a:p>
            <a:fld id="{3169CF4D-C57D-442A-A31B-FD84979469F3}" type="slidenum">
              <a:rPr lang="en-CA" smtClean="0"/>
              <a:t>51</a:t>
            </a:fld>
            <a:endParaRPr lang="en-CA"/>
          </a:p>
        </p:txBody>
      </p:sp>
    </p:spTree>
    <p:extLst>
      <p:ext uri="{BB962C8B-B14F-4D97-AF65-F5344CB8AC3E}">
        <p14:creationId xmlns:p14="http://schemas.microsoft.com/office/powerpoint/2010/main" val="309806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http://www.bbc.com/news/technology-36376962</a:t>
            </a:r>
            <a:br>
              <a:rPr lang="en-CA" dirty="0"/>
            </a:br>
            <a:br>
              <a:rPr lang="en-CA" dirty="0"/>
            </a:br>
            <a:r>
              <a:rPr lang="en-CA" dirty="0"/>
              <a:t>Clicking</a:t>
            </a:r>
            <a:r>
              <a:rPr lang="en-CA" baseline="0" dirty="0"/>
              <a:t> OK or X in the upper right starts the upgrade, clicking the “Click Here” changes the upgrade</a:t>
            </a:r>
            <a:endParaRPr lang="en-CA" dirty="0"/>
          </a:p>
        </p:txBody>
      </p:sp>
      <p:sp>
        <p:nvSpPr>
          <p:cNvPr id="4" name="Slide Number Placeholder 3"/>
          <p:cNvSpPr>
            <a:spLocks noGrp="1"/>
          </p:cNvSpPr>
          <p:nvPr>
            <p:ph type="sldNum" sz="quarter" idx="10"/>
          </p:nvPr>
        </p:nvSpPr>
        <p:spPr/>
        <p:txBody>
          <a:bodyPr/>
          <a:lstStyle/>
          <a:p>
            <a:fld id="{3169CF4D-C57D-442A-A31B-FD84979469F3}" type="slidenum">
              <a:rPr lang="en-CA" smtClean="0"/>
              <a:t>52</a:t>
            </a:fld>
            <a:endParaRPr lang="en-CA"/>
          </a:p>
        </p:txBody>
      </p:sp>
    </p:spTree>
    <p:extLst>
      <p:ext uri="{BB962C8B-B14F-4D97-AF65-F5344CB8AC3E}">
        <p14:creationId xmlns:p14="http://schemas.microsoft.com/office/powerpoint/2010/main" val="2294608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https://www.usatoday.com/story/tech/news/2018/09/05/half-facebook-users-say-they-dont-understand-news-feed/1190595002/  Sept 2018</a:t>
            </a:r>
          </a:p>
        </p:txBody>
      </p:sp>
      <p:sp>
        <p:nvSpPr>
          <p:cNvPr id="4" name="Slide Number Placeholder 3"/>
          <p:cNvSpPr>
            <a:spLocks noGrp="1"/>
          </p:cNvSpPr>
          <p:nvPr>
            <p:ph type="sldNum" sz="quarter" idx="10"/>
          </p:nvPr>
        </p:nvSpPr>
        <p:spPr/>
        <p:txBody>
          <a:bodyPr/>
          <a:lstStyle/>
          <a:p>
            <a:fld id="{1021207D-35CA-4B24-B623-2964A784B175}" type="slidenum">
              <a:rPr lang="en-CA" smtClean="0"/>
              <a:t>54</a:t>
            </a:fld>
            <a:endParaRPr lang="en-CA"/>
          </a:p>
        </p:txBody>
      </p:sp>
    </p:spTree>
    <p:extLst>
      <p:ext uri="{BB962C8B-B14F-4D97-AF65-F5344CB8AC3E}">
        <p14:creationId xmlns:p14="http://schemas.microsoft.com/office/powerpoint/2010/main" val="2551633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56</a:t>
            </a:fld>
            <a:endParaRPr lang="en-CA"/>
          </a:p>
        </p:txBody>
      </p:sp>
    </p:spTree>
    <p:extLst>
      <p:ext uri="{BB962C8B-B14F-4D97-AF65-F5344CB8AC3E}">
        <p14:creationId xmlns:p14="http://schemas.microsoft.com/office/powerpoint/2010/main" val="385159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021207D-35CA-4B24-B623-2964A784B175}" type="slidenum">
              <a:rPr lang="en-CA" smtClean="0"/>
              <a:t>22</a:t>
            </a:fld>
            <a:endParaRPr lang="en-CA"/>
          </a:p>
        </p:txBody>
      </p:sp>
    </p:spTree>
    <p:extLst>
      <p:ext uri="{BB962C8B-B14F-4D97-AF65-F5344CB8AC3E}">
        <p14:creationId xmlns:p14="http://schemas.microsoft.com/office/powerpoint/2010/main" val="1382402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57</a:t>
            </a:fld>
            <a:endParaRPr lang="en-CA"/>
          </a:p>
        </p:txBody>
      </p:sp>
    </p:spTree>
    <p:extLst>
      <p:ext uri="{BB962C8B-B14F-4D97-AF65-F5344CB8AC3E}">
        <p14:creationId xmlns:p14="http://schemas.microsoft.com/office/powerpoint/2010/main" val="3805051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58</a:t>
            </a:fld>
            <a:endParaRPr lang="en-CA"/>
          </a:p>
        </p:txBody>
      </p:sp>
    </p:spTree>
    <p:extLst>
      <p:ext uri="{BB962C8B-B14F-4D97-AF65-F5344CB8AC3E}">
        <p14:creationId xmlns:p14="http://schemas.microsoft.com/office/powerpoint/2010/main" val="3595378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59</a:t>
            </a:fld>
            <a:endParaRPr lang="en-CA"/>
          </a:p>
        </p:txBody>
      </p:sp>
    </p:spTree>
    <p:extLst>
      <p:ext uri="{BB962C8B-B14F-4D97-AF65-F5344CB8AC3E}">
        <p14:creationId xmlns:p14="http://schemas.microsoft.com/office/powerpoint/2010/main" val="1070112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http://www.smartinsights.com/mobile-marketing/mobile-marketing-analytics/mobile-marketing-statistics/</a:t>
            </a:r>
          </a:p>
        </p:txBody>
      </p:sp>
      <p:sp>
        <p:nvSpPr>
          <p:cNvPr id="4" name="Slide Number Placeholder 3"/>
          <p:cNvSpPr>
            <a:spLocks noGrp="1"/>
          </p:cNvSpPr>
          <p:nvPr>
            <p:ph type="sldNum" sz="quarter" idx="10"/>
          </p:nvPr>
        </p:nvSpPr>
        <p:spPr/>
        <p:txBody>
          <a:bodyPr/>
          <a:lstStyle/>
          <a:p>
            <a:fld id="{1021207D-35CA-4B24-B623-2964A784B175}" type="slidenum">
              <a:rPr lang="en-CA" smtClean="0"/>
              <a:t>60</a:t>
            </a:fld>
            <a:endParaRPr lang="en-CA"/>
          </a:p>
        </p:txBody>
      </p:sp>
    </p:spTree>
    <p:extLst>
      <p:ext uri="{BB962C8B-B14F-4D97-AF65-F5344CB8AC3E}">
        <p14:creationId xmlns:p14="http://schemas.microsoft.com/office/powerpoint/2010/main" val="1687412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GSM arena </a:t>
            </a:r>
          </a:p>
        </p:txBody>
      </p:sp>
      <p:sp>
        <p:nvSpPr>
          <p:cNvPr id="4" name="Slide Number Placeholder 3"/>
          <p:cNvSpPr>
            <a:spLocks noGrp="1"/>
          </p:cNvSpPr>
          <p:nvPr>
            <p:ph type="sldNum" sz="quarter" idx="10"/>
          </p:nvPr>
        </p:nvSpPr>
        <p:spPr/>
        <p:txBody>
          <a:bodyPr/>
          <a:lstStyle/>
          <a:p>
            <a:fld id="{1021207D-35CA-4B24-B623-2964A784B175}" type="slidenum">
              <a:rPr lang="en-CA" smtClean="0"/>
              <a:t>62</a:t>
            </a:fld>
            <a:endParaRPr lang="en-CA"/>
          </a:p>
        </p:txBody>
      </p:sp>
    </p:spTree>
    <p:extLst>
      <p:ext uri="{BB962C8B-B14F-4D97-AF65-F5344CB8AC3E}">
        <p14:creationId xmlns:p14="http://schemas.microsoft.com/office/powerpoint/2010/main" val="213973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http://gs.statcounter.com/os-market-share</a:t>
            </a:r>
          </a:p>
          <a:p>
            <a:endParaRPr lang="en-CA" dirty="0"/>
          </a:p>
          <a:p>
            <a:endParaRPr lang="en-CA" dirty="0"/>
          </a:p>
        </p:txBody>
      </p:sp>
      <p:sp>
        <p:nvSpPr>
          <p:cNvPr id="4" name="Slide Number Placeholder 3"/>
          <p:cNvSpPr>
            <a:spLocks noGrp="1"/>
          </p:cNvSpPr>
          <p:nvPr>
            <p:ph type="sldNum" sz="quarter" idx="10"/>
          </p:nvPr>
        </p:nvSpPr>
        <p:spPr/>
        <p:txBody>
          <a:bodyPr/>
          <a:lstStyle/>
          <a:p>
            <a:fld id="{1021207D-35CA-4B24-B623-2964A784B175}" type="slidenum">
              <a:rPr lang="en-CA" smtClean="0"/>
              <a:t>64</a:t>
            </a:fld>
            <a:endParaRPr lang="en-CA"/>
          </a:p>
        </p:txBody>
      </p:sp>
    </p:spTree>
    <p:extLst>
      <p:ext uri="{BB962C8B-B14F-4D97-AF65-F5344CB8AC3E}">
        <p14:creationId xmlns:p14="http://schemas.microsoft.com/office/powerpoint/2010/main" val="1650928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https://en.wikipedia.org/wiki/Usage_share_of_operating_systems - 2018</a:t>
            </a:r>
          </a:p>
        </p:txBody>
      </p:sp>
      <p:sp>
        <p:nvSpPr>
          <p:cNvPr id="4" name="Slide Number Placeholder 3"/>
          <p:cNvSpPr>
            <a:spLocks noGrp="1"/>
          </p:cNvSpPr>
          <p:nvPr>
            <p:ph type="sldNum" sz="quarter" idx="10"/>
          </p:nvPr>
        </p:nvSpPr>
        <p:spPr/>
        <p:txBody>
          <a:bodyPr/>
          <a:lstStyle/>
          <a:p>
            <a:fld id="{1021207D-35CA-4B24-B623-2964A784B175}" type="slidenum">
              <a:rPr lang="en-CA" smtClean="0"/>
              <a:t>67</a:t>
            </a:fld>
            <a:endParaRPr lang="en-CA"/>
          </a:p>
        </p:txBody>
      </p:sp>
    </p:spTree>
    <p:extLst>
      <p:ext uri="{BB962C8B-B14F-4D97-AF65-F5344CB8AC3E}">
        <p14:creationId xmlns:p14="http://schemas.microsoft.com/office/powerpoint/2010/main" val="4244660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Amazon.ca kindle fire tablet</a:t>
            </a:r>
          </a:p>
          <a:p>
            <a:r>
              <a:rPr lang="en-CA" dirty="0"/>
              <a:t>The point here is that it’s the same basic thing, but restructured for mobile versus desktop</a:t>
            </a:r>
          </a:p>
        </p:txBody>
      </p:sp>
      <p:sp>
        <p:nvSpPr>
          <p:cNvPr id="4" name="Slide Number Placeholder 3"/>
          <p:cNvSpPr>
            <a:spLocks noGrp="1"/>
          </p:cNvSpPr>
          <p:nvPr>
            <p:ph type="sldNum" sz="quarter" idx="10"/>
          </p:nvPr>
        </p:nvSpPr>
        <p:spPr/>
        <p:txBody>
          <a:bodyPr/>
          <a:lstStyle/>
          <a:p>
            <a:fld id="{1021207D-35CA-4B24-B623-2964A784B175}" type="slidenum">
              <a:rPr lang="en-CA" smtClean="0"/>
              <a:t>80</a:t>
            </a:fld>
            <a:endParaRPr lang="en-CA"/>
          </a:p>
        </p:txBody>
      </p:sp>
    </p:spTree>
    <p:extLst>
      <p:ext uri="{BB962C8B-B14F-4D97-AF65-F5344CB8AC3E}">
        <p14:creationId xmlns:p14="http://schemas.microsoft.com/office/powerpoint/2010/main" val="1490338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https://webdesign.tutsplus.com/articles/design-a-series-of-smart-banner-ads-in-photoshop--webdesign-5671</a:t>
            </a:r>
          </a:p>
        </p:txBody>
      </p:sp>
      <p:sp>
        <p:nvSpPr>
          <p:cNvPr id="4" name="Slide Number Placeholder 3"/>
          <p:cNvSpPr>
            <a:spLocks noGrp="1"/>
          </p:cNvSpPr>
          <p:nvPr>
            <p:ph type="sldNum" sz="quarter" idx="10"/>
          </p:nvPr>
        </p:nvSpPr>
        <p:spPr/>
        <p:txBody>
          <a:bodyPr/>
          <a:lstStyle/>
          <a:p>
            <a:fld id="{1021207D-35CA-4B24-B623-2964A784B175}" type="slidenum">
              <a:rPr lang="en-CA" smtClean="0"/>
              <a:t>81</a:t>
            </a:fld>
            <a:endParaRPr lang="en-CA"/>
          </a:p>
        </p:txBody>
      </p:sp>
    </p:spTree>
    <p:extLst>
      <p:ext uri="{BB962C8B-B14F-4D97-AF65-F5344CB8AC3E}">
        <p14:creationId xmlns:p14="http://schemas.microsoft.com/office/powerpoint/2010/main" val="65566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2370F1A-00A4-4580-832B-6D3D5F99B651}" type="slidenum">
              <a:rPr lang="en-CA" smtClean="0"/>
              <a:t>84</a:t>
            </a:fld>
            <a:endParaRPr lang="en-CA"/>
          </a:p>
        </p:txBody>
      </p:sp>
    </p:spTree>
    <p:extLst>
      <p:ext uri="{BB962C8B-B14F-4D97-AF65-F5344CB8AC3E}">
        <p14:creationId xmlns:p14="http://schemas.microsoft.com/office/powerpoint/2010/main" val="3673347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23</a:t>
            </a:fld>
            <a:endParaRPr lang="en-CA"/>
          </a:p>
        </p:txBody>
      </p:sp>
    </p:spTree>
    <p:extLst>
      <p:ext uri="{BB962C8B-B14F-4D97-AF65-F5344CB8AC3E}">
        <p14:creationId xmlns:p14="http://schemas.microsoft.com/office/powerpoint/2010/main" val="809923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2370F1A-00A4-4580-832B-6D3D5F99B651}" type="slidenum">
              <a:rPr lang="en-CA" smtClean="0"/>
              <a:t>85</a:t>
            </a:fld>
            <a:endParaRPr lang="en-CA"/>
          </a:p>
        </p:txBody>
      </p:sp>
    </p:spTree>
    <p:extLst>
      <p:ext uri="{BB962C8B-B14F-4D97-AF65-F5344CB8AC3E}">
        <p14:creationId xmlns:p14="http://schemas.microsoft.com/office/powerpoint/2010/main" val="201079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adjust tone and Contrast in </a:t>
            </a:r>
            <a:r>
              <a:rPr lang="en-GB" dirty="0" err="1"/>
              <a:t>photoshop</a:t>
            </a:r>
            <a:r>
              <a:rPr lang="en-GB" dirty="0"/>
              <a:t>  and GIMP</a:t>
            </a:r>
          </a:p>
          <a:p>
            <a:endParaRPr lang="en-CA" dirty="0"/>
          </a:p>
          <a:p>
            <a:r>
              <a:rPr lang="en-CA" dirty="0"/>
              <a:t>http://www.cambridgeincolour.com/tutorials/histograms1.htm</a:t>
            </a:r>
          </a:p>
        </p:txBody>
      </p:sp>
      <p:sp>
        <p:nvSpPr>
          <p:cNvPr id="4" name="Slide Number Placeholder 3"/>
          <p:cNvSpPr>
            <a:spLocks noGrp="1"/>
          </p:cNvSpPr>
          <p:nvPr>
            <p:ph type="sldNum" sz="quarter" idx="10"/>
          </p:nvPr>
        </p:nvSpPr>
        <p:spPr/>
        <p:txBody>
          <a:bodyPr/>
          <a:lstStyle/>
          <a:p>
            <a:fld id="{C2370F1A-00A4-4580-832B-6D3D5F99B651}" type="slidenum">
              <a:rPr lang="en-CA" smtClean="0"/>
              <a:t>87</a:t>
            </a:fld>
            <a:endParaRPr lang="en-CA"/>
          </a:p>
        </p:txBody>
      </p:sp>
    </p:spTree>
    <p:extLst>
      <p:ext uri="{BB962C8B-B14F-4D97-AF65-F5344CB8AC3E}">
        <p14:creationId xmlns:p14="http://schemas.microsoft.com/office/powerpoint/2010/main" val="650389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https://www.cambridgeincolour.com/tutorials/histograms1.htm</a:t>
            </a:r>
          </a:p>
        </p:txBody>
      </p:sp>
      <p:sp>
        <p:nvSpPr>
          <p:cNvPr id="4" name="Slide Number Placeholder 3"/>
          <p:cNvSpPr>
            <a:spLocks noGrp="1"/>
          </p:cNvSpPr>
          <p:nvPr>
            <p:ph type="sldNum" sz="quarter" idx="10"/>
          </p:nvPr>
        </p:nvSpPr>
        <p:spPr/>
        <p:txBody>
          <a:bodyPr/>
          <a:lstStyle/>
          <a:p>
            <a:fld id="{1021207D-35CA-4B24-B623-2964A784B175}" type="slidenum">
              <a:rPr lang="en-CA" smtClean="0"/>
              <a:t>88</a:t>
            </a:fld>
            <a:endParaRPr lang="en-CA"/>
          </a:p>
        </p:txBody>
      </p:sp>
    </p:spTree>
    <p:extLst>
      <p:ext uri="{BB962C8B-B14F-4D97-AF65-F5344CB8AC3E}">
        <p14:creationId xmlns:p14="http://schemas.microsoft.com/office/powerpoint/2010/main" val="2758404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2370F1A-00A4-4580-832B-6D3D5F99B651}" type="slidenum">
              <a:rPr lang="en-CA" smtClean="0"/>
              <a:t>90</a:t>
            </a:fld>
            <a:endParaRPr lang="en-CA"/>
          </a:p>
        </p:txBody>
      </p:sp>
    </p:spTree>
    <p:extLst>
      <p:ext uri="{BB962C8B-B14F-4D97-AF65-F5344CB8AC3E}">
        <p14:creationId xmlns:p14="http://schemas.microsoft.com/office/powerpoint/2010/main" val="2307865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https://theuijunkie.com/delete-tourists-photos/</a:t>
            </a:r>
          </a:p>
        </p:txBody>
      </p:sp>
      <p:sp>
        <p:nvSpPr>
          <p:cNvPr id="4" name="Slide Number Placeholder 3"/>
          <p:cNvSpPr>
            <a:spLocks noGrp="1"/>
          </p:cNvSpPr>
          <p:nvPr>
            <p:ph type="sldNum" sz="quarter" idx="10"/>
          </p:nvPr>
        </p:nvSpPr>
        <p:spPr/>
        <p:txBody>
          <a:bodyPr/>
          <a:lstStyle/>
          <a:p>
            <a:fld id="{1021207D-35CA-4B24-B623-2964A784B175}" type="slidenum">
              <a:rPr lang="en-CA" smtClean="0"/>
              <a:t>91</a:t>
            </a:fld>
            <a:endParaRPr lang="en-CA"/>
          </a:p>
        </p:txBody>
      </p:sp>
    </p:spTree>
    <p:extLst>
      <p:ext uri="{BB962C8B-B14F-4D97-AF65-F5344CB8AC3E}">
        <p14:creationId xmlns:p14="http://schemas.microsoft.com/office/powerpoint/2010/main" val="3714804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https://digital-photography-school.com/how-to-shoot-a-composite-image/</a:t>
            </a:r>
          </a:p>
        </p:txBody>
      </p:sp>
      <p:sp>
        <p:nvSpPr>
          <p:cNvPr id="4" name="Slide Number Placeholder 3"/>
          <p:cNvSpPr>
            <a:spLocks noGrp="1"/>
          </p:cNvSpPr>
          <p:nvPr>
            <p:ph type="sldNum" sz="quarter" idx="10"/>
          </p:nvPr>
        </p:nvSpPr>
        <p:spPr/>
        <p:txBody>
          <a:bodyPr/>
          <a:lstStyle/>
          <a:p>
            <a:fld id="{1021207D-35CA-4B24-B623-2964A784B175}" type="slidenum">
              <a:rPr lang="en-CA" smtClean="0"/>
              <a:t>92</a:t>
            </a:fld>
            <a:endParaRPr lang="en-CA"/>
          </a:p>
        </p:txBody>
      </p:sp>
    </p:spTree>
    <p:extLst>
      <p:ext uri="{BB962C8B-B14F-4D97-AF65-F5344CB8AC3E}">
        <p14:creationId xmlns:p14="http://schemas.microsoft.com/office/powerpoint/2010/main" val="3077993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https://digital-photography-school.com/how-to-shoot-a-composite-image/</a:t>
            </a:r>
          </a:p>
        </p:txBody>
      </p:sp>
      <p:sp>
        <p:nvSpPr>
          <p:cNvPr id="4" name="Slide Number Placeholder 3"/>
          <p:cNvSpPr>
            <a:spLocks noGrp="1"/>
          </p:cNvSpPr>
          <p:nvPr>
            <p:ph type="sldNum" sz="quarter" idx="10"/>
          </p:nvPr>
        </p:nvSpPr>
        <p:spPr/>
        <p:txBody>
          <a:bodyPr/>
          <a:lstStyle/>
          <a:p>
            <a:fld id="{1021207D-35CA-4B24-B623-2964A784B175}" type="slidenum">
              <a:rPr lang="en-CA" smtClean="0"/>
              <a:t>93</a:t>
            </a:fld>
            <a:endParaRPr lang="en-CA"/>
          </a:p>
        </p:txBody>
      </p:sp>
    </p:spTree>
    <p:extLst>
      <p:ext uri="{BB962C8B-B14F-4D97-AF65-F5344CB8AC3E}">
        <p14:creationId xmlns:p14="http://schemas.microsoft.com/office/powerpoint/2010/main" val="4286164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Reasons – it</a:t>
            </a:r>
            <a:r>
              <a:rPr lang="en-GB" baseline="0" dirty="0"/>
              <a:t> is the graphical image format by the joint photographic experts group</a:t>
            </a:r>
            <a:endParaRPr lang="en-CA" dirty="0"/>
          </a:p>
        </p:txBody>
      </p:sp>
      <p:sp>
        <p:nvSpPr>
          <p:cNvPr id="4" name="Slide Number Placeholder 3"/>
          <p:cNvSpPr>
            <a:spLocks noGrp="1"/>
          </p:cNvSpPr>
          <p:nvPr>
            <p:ph type="sldNum" sz="quarter" idx="10"/>
          </p:nvPr>
        </p:nvSpPr>
        <p:spPr/>
        <p:txBody>
          <a:bodyPr/>
          <a:lstStyle/>
          <a:p>
            <a:fld id="{C2370F1A-00A4-4580-832B-6D3D5F99B651}" type="slidenum">
              <a:rPr lang="en-CA" smtClean="0"/>
              <a:t>96</a:t>
            </a:fld>
            <a:endParaRPr lang="en-CA"/>
          </a:p>
        </p:txBody>
      </p:sp>
    </p:spTree>
    <p:extLst>
      <p:ext uri="{BB962C8B-B14F-4D97-AF65-F5344CB8AC3E}">
        <p14:creationId xmlns:p14="http://schemas.microsoft.com/office/powerpoint/2010/main" val="1976241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2370F1A-00A4-4580-832B-6D3D5F99B651}" type="slidenum">
              <a:rPr lang="en-CA" smtClean="0"/>
              <a:t>97</a:t>
            </a:fld>
            <a:endParaRPr lang="en-CA"/>
          </a:p>
        </p:txBody>
      </p:sp>
    </p:spTree>
    <p:extLst>
      <p:ext uri="{BB962C8B-B14F-4D97-AF65-F5344CB8AC3E}">
        <p14:creationId xmlns:p14="http://schemas.microsoft.com/office/powerpoint/2010/main" val="2700786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from Wikipedia on SVG http://en.wikipedia.org/wiki/Scalable_Vector_Graphics</a:t>
            </a:r>
            <a:endParaRPr lang="en-CA" dirty="0"/>
          </a:p>
        </p:txBody>
      </p:sp>
      <p:sp>
        <p:nvSpPr>
          <p:cNvPr id="4" name="Slide Number Placeholder 3"/>
          <p:cNvSpPr>
            <a:spLocks noGrp="1"/>
          </p:cNvSpPr>
          <p:nvPr>
            <p:ph type="sldNum" sz="quarter" idx="10"/>
          </p:nvPr>
        </p:nvSpPr>
        <p:spPr/>
        <p:txBody>
          <a:bodyPr/>
          <a:lstStyle/>
          <a:p>
            <a:fld id="{C2370F1A-00A4-4580-832B-6D3D5F99B651}" type="slidenum">
              <a:rPr lang="en-CA" smtClean="0"/>
              <a:t>99</a:t>
            </a:fld>
            <a:endParaRPr lang="en-CA"/>
          </a:p>
        </p:txBody>
      </p:sp>
    </p:spTree>
    <p:extLst>
      <p:ext uri="{BB962C8B-B14F-4D97-AF65-F5344CB8AC3E}">
        <p14:creationId xmlns:p14="http://schemas.microsoft.com/office/powerpoint/2010/main" val="83411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Labs 10% too</a:t>
            </a:r>
          </a:p>
        </p:txBody>
      </p:sp>
      <p:sp>
        <p:nvSpPr>
          <p:cNvPr id="4" name="Slide Number Placeholder 3"/>
          <p:cNvSpPr>
            <a:spLocks noGrp="1"/>
          </p:cNvSpPr>
          <p:nvPr>
            <p:ph type="sldNum" sz="quarter" idx="10"/>
          </p:nvPr>
        </p:nvSpPr>
        <p:spPr/>
        <p:txBody>
          <a:bodyPr/>
          <a:lstStyle/>
          <a:p>
            <a:fld id="{1021207D-35CA-4B24-B623-2964A784B175}" type="slidenum">
              <a:rPr lang="en-CA" smtClean="0"/>
              <a:t>24</a:t>
            </a:fld>
            <a:endParaRPr lang="en-CA"/>
          </a:p>
        </p:txBody>
      </p:sp>
    </p:spTree>
    <p:extLst>
      <p:ext uri="{BB962C8B-B14F-4D97-AF65-F5344CB8AC3E}">
        <p14:creationId xmlns:p14="http://schemas.microsoft.com/office/powerpoint/2010/main" val="3990527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2370F1A-00A4-4580-832B-6D3D5F99B651}" type="slidenum">
              <a:rPr lang="en-CA" smtClean="0"/>
              <a:t>100</a:t>
            </a:fld>
            <a:endParaRPr lang="en-CA"/>
          </a:p>
        </p:txBody>
      </p:sp>
    </p:spTree>
    <p:extLst>
      <p:ext uri="{BB962C8B-B14F-4D97-AF65-F5344CB8AC3E}">
        <p14:creationId xmlns:p14="http://schemas.microsoft.com/office/powerpoint/2010/main" val="229904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Efforts</a:t>
            </a:r>
            <a:r>
              <a:rPr lang="en-CA" baseline="0" dirty="0"/>
              <a:t> at </a:t>
            </a:r>
            <a:r>
              <a:rPr lang="en-CA" baseline="0" dirty="0" err="1"/>
              <a:t>vectorizing</a:t>
            </a:r>
            <a:r>
              <a:rPr lang="en-CA" baseline="0" dirty="0"/>
              <a:t> a bit mapped image</a:t>
            </a:r>
            <a:endParaRPr lang="en-CA" dirty="0"/>
          </a:p>
        </p:txBody>
      </p:sp>
      <p:sp>
        <p:nvSpPr>
          <p:cNvPr id="4" name="Slide Number Placeholder 3"/>
          <p:cNvSpPr>
            <a:spLocks noGrp="1"/>
          </p:cNvSpPr>
          <p:nvPr>
            <p:ph type="sldNum" sz="quarter" idx="10"/>
          </p:nvPr>
        </p:nvSpPr>
        <p:spPr/>
        <p:txBody>
          <a:bodyPr/>
          <a:lstStyle/>
          <a:p>
            <a:fld id="{C2370F1A-00A4-4580-832B-6D3D5F99B651}" type="slidenum">
              <a:rPr lang="en-CA" smtClean="0"/>
              <a:t>102</a:t>
            </a:fld>
            <a:endParaRPr lang="en-CA"/>
          </a:p>
        </p:txBody>
      </p:sp>
    </p:spTree>
    <p:extLst>
      <p:ext uri="{BB962C8B-B14F-4D97-AF65-F5344CB8AC3E}">
        <p14:creationId xmlns:p14="http://schemas.microsoft.com/office/powerpoint/2010/main" val="3598857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Notice the change in Font too</a:t>
            </a:r>
          </a:p>
          <a:p>
            <a:endParaRPr lang="en-CA" dirty="0"/>
          </a:p>
          <a:p>
            <a:r>
              <a:rPr lang="en-CA" dirty="0"/>
              <a:t>https://www.seeklogo.net/technology-logos/google-2015-new-logo-vector-73613.html</a:t>
            </a:r>
          </a:p>
          <a:p>
            <a:endParaRPr lang="en-CA" dirty="0"/>
          </a:p>
          <a:p>
            <a:r>
              <a:rPr lang="en-CA" dirty="0"/>
              <a:t>https://en.wikipedia.org/wiki/Google_logo</a:t>
            </a:r>
          </a:p>
          <a:p>
            <a:endParaRPr lang="en-CA" dirty="0"/>
          </a:p>
        </p:txBody>
      </p:sp>
      <p:sp>
        <p:nvSpPr>
          <p:cNvPr id="4" name="Slide Number Placeholder 3"/>
          <p:cNvSpPr>
            <a:spLocks noGrp="1"/>
          </p:cNvSpPr>
          <p:nvPr>
            <p:ph type="sldNum" sz="quarter" idx="10"/>
          </p:nvPr>
        </p:nvSpPr>
        <p:spPr/>
        <p:txBody>
          <a:bodyPr/>
          <a:lstStyle/>
          <a:p>
            <a:fld id="{1021207D-35CA-4B24-B623-2964A784B175}" type="slidenum">
              <a:rPr lang="en-CA" smtClean="0"/>
              <a:t>103</a:t>
            </a:fld>
            <a:endParaRPr lang="en-CA"/>
          </a:p>
        </p:txBody>
      </p:sp>
    </p:spTree>
    <p:extLst>
      <p:ext uri="{BB962C8B-B14F-4D97-AF65-F5344CB8AC3E}">
        <p14:creationId xmlns:p14="http://schemas.microsoft.com/office/powerpoint/2010/main" val="461532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https://www.machmetrics.com/speed-blog/average-page-load-times-websites-2018/</a:t>
            </a:r>
          </a:p>
        </p:txBody>
      </p:sp>
      <p:sp>
        <p:nvSpPr>
          <p:cNvPr id="4" name="Slide Number Placeholder 3"/>
          <p:cNvSpPr>
            <a:spLocks noGrp="1"/>
          </p:cNvSpPr>
          <p:nvPr>
            <p:ph type="sldNum" sz="quarter" idx="10"/>
          </p:nvPr>
        </p:nvSpPr>
        <p:spPr/>
        <p:txBody>
          <a:bodyPr/>
          <a:lstStyle/>
          <a:p>
            <a:fld id="{1021207D-35CA-4B24-B623-2964A784B175}" type="slidenum">
              <a:rPr lang="en-CA" smtClean="0"/>
              <a:t>106</a:t>
            </a:fld>
            <a:endParaRPr lang="en-CA"/>
          </a:p>
        </p:txBody>
      </p:sp>
    </p:spTree>
    <p:extLst>
      <p:ext uri="{BB962C8B-B14F-4D97-AF65-F5344CB8AC3E}">
        <p14:creationId xmlns:p14="http://schemas.microsoft.com/office/powerpoint/2010/main" val="631504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https://articles.uie.com/three_click_rule/</a:t>
            </a:r>
          </a:p>
        </p:txBody>
      </p:sp>
      <p:sp>
        <p:nvSpPr>
          <p:cNvPr id="4" name="Slide Number Placeholder 3"/>
          <p:cNvSpPr>
            <a:spLocks noGrp="1"/>
          </p:cNvSpPr>
          <p:nvPr>
            <p:ph type="sldNum" sz="quarter" idx="10"/>
          </p:nvPr>
        </p:nvSpPr>
        <p:spPr/>
        <p:txBody>
          <a:bodyPr/>
          <a:lstStyle/>
          <a:p>
            <a:fld id="{1021207D-35CA-4B24-B623-2964A784B175}" type="slidenum">
              <a:rPr lang="en-CA" smtClean="0"/>
              <a:t>107</a:t>
            </a:fld>
            <a:endParaRPr lang="en-CA"/>
          </a:p>
        </p:txBody>
      </p:sp>
    </p:spTree>
    <p:extLst>
      <p:ext uri="{BB962C8B-B14F-4D97-AF65-F5344CB8AC3E}">
        <p14:creationId xmlns:p14="http://schemas.microsoft.com/office/powerpoint/2010/main" val="112605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26</a:t>
            </a:fld>
            <a:endParaRPr lang="en-CA"/>
          </a:p>
        </p:txBody>
      </p:sp>
    </p:spTree>
    <p:extLst>
      <p:ext uri="{BB962C8B-B14F-4D97-AF65-F5344CB8AC3E}">
        <p14:creationId xmlns:p14="http://schemas.microsoft.com/office/powerpoint/2010/main" val="71242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30</a:t>
            </a:fld>
            <a:endParaRPr lang="en-CA"/>
          </a:p>
        </p:txBody>
      </p:sp>
    </p:spTree>
    <p:extLst>
      <p:ext uri="{BB962C8B-B14F-4D97-AF65-F5344CB8AC3E}">
        <p14:creationId xmlns:p14="http://schemas.microsoft.com/office/powerpoint/2010/main" val="382302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31</a:t>
            </a:fld>
            <a:endParaRPr lang="en-CA"/>
          </a:p>
        </p:txBody>
      </p:sp>
    </p:spTree>
    <p:extLst>
      <p:ext uri="{BB962C8B-B14F-4D97-AF65-F5344CB8AC3E}">
        <p14:creationId xmlns:p14="http://schemas.microsoft.com/office/powerpoint/2010/main" val="2513630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021207D-35CA-4B24-B623-2964A784B175}" type="slidenum">
              <a:rPr lang="en-CA" smtClean="0"/>
              <a:t>35</a:t>
            </a:fld>
            <a:endParaRPr lang="en-CA"/>
          </a:p>
        </p:txBody>
      </p:sp>
    </p:spTree>
    <p:extLst>
      <p:ext uri="{BB962C8B-B14F-4D97-AF65-F5344CB8AC3E}">
        <p14:creationId xmlns:p14="http://schemas.microsoft.com/office/powerpoint/2010/main" val="271077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021207D-35CA-4B24-B623-2964A784B175}" type="slidenum">
              <a:rPr lang="en-CA" smtClean="0"/>
              <a:t>36</a:t>
            </a:fld>
            <a:endParaRPr lang="en-CA"/>
          </a:p>
        </p:txBody>
      </p:sp>
    </p:spTree>
    <p:extLst>
      <p:ext uri="{BB962C8B-B14F-4D97-AF65-F5344CB8AC3E}">
        <p14:creationId xmlns:p14="http://schemas.microsoft.com/office/powerpoint/2010/main" val="194723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vectormagic.com/home/comparison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04.xml.rels><?xml version="1.0" encoding="UTF-8" standalone="yes"?>
<Relationships xmlns="http://schemas.openxmlformats.org/package/2006/relationships"><Relationship Id="rId2" Type="http://schemas.openxmlformats.org/officeDocument/2006/relationships/hyperlink" Target="https://youtu.be/olFEpeMwgHk"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machmetrics.com/speed-blog/average-page-load-times-websites-2018/"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articles.uie.com/three_click_rul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trentu.ca/vpacademic/academic-integrit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hyperlink" Target="http://psd.tutsplus.com/tutorials/photo-effects-tutorials/quick-tip-remove-a-person-from-a-photo-with-photoshop-cs5&#8217;s-content-aware-featur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RZp7BvQJnU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PWWYkxQCFfQ" TargetMode="External"/><Relationship Id="rId2" Type="http://schemas.openxmlformats.org/officeDocument/2006/relationships/slideLayout" Target="../slideLayouts/slideLayout2.xml"/><Relationship Id="rId1" Type="http://schemas.openxmlformats.org/officeDocument/2006/relationships/video" Target="https://www.youtube.com/embed/PWWYkxQCFfQ" TargetMode="Externa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topgear.com/uk/videos/clarkson-tips-over-reliant-robi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wimp.com/top-gear-drives-a-reliant-robin-to-find-out-why-it-was-so-popula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smartinsights.com/mobile-marketing/mobile-marketing-analytics/mobile-marketing-statistic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mailto:coiscoop@trentu.ca" TargetMode="External"/><Relationship Id="rId2" Type="http://schemas.openxmlformats.org/officeDocument/2006/relationships/hyperlink" Target="mailto:cois@trentu.ca"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cbc.ca/news/trending/no-feature-goes-unchanged-in-revealing-digital-retouching-video-1.3061085"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nytimes.com/2017/11/01/us/politics/russia-2016-election-facebook.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ebdesign.tutsplus.com/articles/design-a-series-of-smart-banner-ads-in-photoshop--webdesign-5671"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8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9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Faculty of Science</a:t>
            </a:r>
            <a:br>
              <a:rPr lang="en-US" dirty="0"/>
            </a:br>
            <a:r>
              <a:rPr lang="en-US" dirty="0"/>
              <a:t>Department of Computing and Information Systems (COIS)</a:t>
            </a:r>
          </a:p>
        </p:txBody>
      </p:sp>
      <p:sp>
        <p:nvSpPr>
          <p:cNvPr id="3" name="Subtitle 2"/>
          <p:cNvSpPr>
            <a:spLocks noGrp="1"/>
          </p:cNvSpPr>
          <p:nvPr>
            <p:ph type="subTitle" idx="1"/>
          </p:nvPr>
        </p:nvSpPr>
        <p:spPr>
          <a:xfrm>
            <a:off x="1295400" y="4038600"/>
            <a:ext cx="6781800" cy="2286000"/>
          </a:xfrm>
        </p:spPr>
        <p:txBody>
          <a:bodyPr>
            <a:normAutofit fontScale="92500" lnSpcReduction="20000"/>
          </a:bodyPr>
          <a:lstStyle/>
          <a:p>
            <a:r>
              <a:rPr lang="en-US" dirty="0"/>
              <a:t>COIS 2830</a:t>
            </a:r>
          </a:p>
          <a:p>
            <a:r>
              <a:rPr lang="en-US" dirty="0"/>
              <a:t>Multimedia and Design</a:t>
            </a:r>
          </a:p>
          <a:p>
            <a:r>
              <a:rPr lang="en-US" dirty="0"/>
              <a:t>Danny Papagiannis</a:t>
            </a:r>
          </a:p>
          <a:p>
            <a:r>
              <a:rPr lang="en-US" dirty="0"/>
              <a:t>Andy Reid</a:t>
            </a:r>
          </a:p>
          <a:p>
            <a:r>
              <a:rPr lang="en-US" dirty="0"/>
              <a:t>Thomas Hughes</a:t>
            </a:r>
          </a:p>
          <a:p>
            <a:endParaRPr lang="en-US" dirty="0"/>
          </a:p>
        </p:txBody>
      </p:sp>
      <p:pic>
        <p:nvPicPr>
          <p:cNvPr id="4" name="Content Placeholder 3" descr="TrentLogo.png"/>
          <p:cNvPicPr>
            <a:picLocks noChangeAspect="1"/>
          </p:cNvPicPr>
          <p:nvPr/>
        </p:nvPicPr>
        <p:blipFill>
          <a:blip r:embed="rId2" cstate="print">
            <a:extLst>
              <a:ext uri="{28A0092B-C50C-407E-A947-70E740481C1C}">
                <a14:useLocalDpi xmlns:a14="http://schemas.microsoft.com/office/drawing/2010/main" val="0"/>
              </a:ext>
            </a:extLst>
          </a:blip>
          <a:srcRect t="-37732" b="-37732"/>
          <a:stretch>
            <a:fillRect/>
          </a:stretch>
        </p:blipFill>
        <p:spPr>
          <a:xfrm>
            <a:off x="2628900" y="138750"/>
            <a:ext cx="3806220" cy="2093275"/>
          </a:xfrm>
          <a:prstGeom prst="rect">
            <a:avLst/>
          </a:prstGeom>
        </p:spPr>
      </p:pic>
    </p:spTree>
    <p:extLst>
      <p:ext uri="{BB962C8B-B14F-4D97-AF65-F5344CB8AC3E}">
        <p14:creationId xmlns:p14="http://schemas.microsoft.com/office/powerpoint/2010/main" val="3266857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47/OMNI-1 ENG</a:t>
            </a:r>
          </a:p>
        </p:txBody>
      </p:sp>
      <p:pic>
        <p:nvPicPr>
          <p:cNvPr id="6" name="Picture 5" descr="FATH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869" y="1474317"/>
            <a:ext cx="5823625" cy="4367719"/>
          </a:xfrm>
          <a:prstGeom prst="rect">
            <a:avLst/>
          </a:prstGeom>
        </p:spPr>
      </p:pic>
    </p:spTree>
    <p:extLst>
      <p:ext uri="{BB962C8B-B14F-4D97-AF65-F5344CB8AC3E}">
        <p14:creationId xmlns:p14="http://schemas.microsoft.com/office/powerpoint/2010/main" val="3787190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formats</a:t>
            </a:r>
            <a:endParaRPr lang="en-CA" dirty="0"/>
          </a:p>
        </p:txBody>
      </p:sp>
      <p:sp>
        <p:nvSpPr>
          <p:cNvPr id="3" name="Content Placeholder 2"/>
          <p:cNvSpPr>
            <a:spLocks noGrp="1"/>
          </p:cNvSpPr>
          <p:nvPr>
            <p:ph idx="1"/>
          </p:nvPr>
        </p:nvSpPr>
        <p:spPr/>
        <p:txBody>
          <a:bodyPr>
            <a:normAutofit lnSpcReduction="10000"/>
          </a:bodyPr>
          <a:lstStyle/>
          <a:p>
            <a:r>
              <a:rPr lang="en-GB" dirty="0"/>
              <a:t>Support for vector formats on the web is spotty</a:t>
            </a:r>
          </a:p>
          <a:p>
            <a:r>
              <a:rPr lang="en-GB" dirty="0"/>
              <a:t>Notably from Microsoft (IE 9 from 2011 introduced support)</a:t>
            </a:r>
          </a:p>
          <a:p>
            <a:r>
              <a:rPr lang="en-GB" dirty="0"/>
              <a:t>Hardware acceleration of rendering isn’t there yet, so while it’s theoretically not bad, they can be slow</a:t>
            </a:r>
          </a:p>
          <a:p>
            <a:r>
              <a:rPr lang="en-GB" dirty="0"/>
              <a:t>(3D stuff definitely has hardware acceleration but we’re interested in 2D images).  </a:t>
            </a:r>
          </a:p>
          <a:p>
            <a:endParaRPr lang="en-CA" dirty="0"/>
          </a:p>
        </p:txBody>
      </p:sp>
    </p:spTree>
    <p:extLst>
      <p:ext uri="{BB962C8B-B14F-4D97-AF65-F5344CB8AC3E}">
        <p14:creationId xmlns:p14="http://schemas.microsoft.com/office/powerpoint/2010/main" val="35613455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r>
              <a:rPr lang="en-CA" dirty="0">
                <a:hlinkClick r:id="rId2"/>
              </a:rPr>
              <a:t>http://vectormagic.com/home/comparisons</a:t>
            </a:r>
            <a:endParaRPr lang="en-CA" dirty="0"/>
          </a:p>
          <a:p>
            <a:endParaRPr lang="en-CA" dirty="0"/>
          </a:p>
          <a:p>
            <a:r>
              <a:rPr lang="en-CA" dirty="0"/>
              <a:t>For sake of interest</a:t>
            </a:r>
          </a:p>
        </p:txBody>
      </p:sp>
    </p:spTree>
    <p:extLst>
      <p:ext uri="{BB962C8B-B14F-4D97-AF65-F5344CB8AC3E}">
        <p14:creationId xmlns:p14="http://schemas.microsoft.com/office/powerpoint/2010/main" val="17338481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That link</a:t>
            </a:r>
            <a:br>
              <a:rPr lang="en-CA" dirty="0"/>
            </a:br>
            <a:r>
              <a:rPr lang="en-CA" sz="1800" dirty="0"/>
              <a:t>Efforts</a:t>
            </a:r>
            <a:r>
              <a:rPr lang="en-CA" sz="1800" baseline="0" dirty="0"/>
              <a:t> at vectorizing a bit mapped image</a:t>
            </a:r>
            <a:br>
              <a:rPr lang="en-CA" dirty="0"/>
            </a:br>
            <a:endParaRPr lang="en-CA" dirty="0"/>
          </a:p>
        </p:txBody>
      </p:sp>
      <p:pic>
        <p:nvPicPr>
          <p:cNvPr id="4" name="Content Placeholder 3"/>
          <p:cNvPicPr>
            <a:picLocks noGrp="1" noChangeAspect="1"/>
          </p:cNvPicPr>
          <p:nvPr>
            <p:ph idx="1"/>
          </p:nvPr>
        </p:nvPicPr>
        <p:blipFill>
          <a:blip r:embed="rId3"/>
          <a:stretch>
            <a:fillRect/>
          </a:stretch>
        </p:blipFill>
        <p:spPr>
          <a:xfrm>
            <a:off x="1447800" y="1364765"/>
            <a:ext cx="5638800" cy="5493235"/>
          </a:xfrm>
          <a:prstGeom prst="rect">
            <a:avLst/>
          </a:prstGeom>
        </p:spPr>
      </p:pic>
    </p:spTree>
    <p:extLst>
      <p:ext uri="{BB962C8B-B14F-4D97-AF65-F5344CB8AC3E}">
        <p14:creationId xmlns:p14="http://schemas.microsoft.com/office/powerpoint/2010/main" val="2781599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E3AAD-1E42-47BD-9350-B56133B97E67}"/>
              </a:ext>
            </a:extLst>
          </p:cNvPr>
          <p:cNvSpPr>
            <a:spLocks noGrp="1"/>
          </p:cNvSpPr>
          <p:nvPr>
            <p:ph type="title"/>
          </p:nvPr>
        </p:nvSpPr>
        <p:spPr/>
        <p:txBody>
          <a:bodyPr/>
          <a:lstStyle/>
          <a:p>
            <a:r>
              <a:rPr lang="en-CA" dirty="0"/>
              <a:t>2015 Google Logo</a:t>
            </a:r>
          </a:p>
        </p:txBody>
      </p:sp>
      <p:sp>
        <p:nvSpPr>
          <p:cNvPr id="3" name="Content Placeholder 2">
            <a:extLst>
              <a:ext uri="{FF2B5EF4-FFF2-40B4-BE49-F238E27FC236}">
                <a16:creationId xmlns:a16="http://schemas.microsoft.com/office/drawing/2014/main" id="{0DE4DA5D-0ABF-471E-83B9-EE46969175E2}"/>
              </a:ext>
            </a:extLst>
          </p:cNvPr>
          <p:cNvSpPr>
            <a:spLocks noGrp="1"/>
          </p:cNvSpPr>
          <p:nvPr>
            <p:ph idx="1"/>
          </p:nvPr>
        </p:nvSpPr>
        <p:spPr>
          <a:xfrm>
            <a:off x="457200" y="1600200"/>
            <a:ext cx="8229600" cy="4525963"/>
          </a:xfrm>
        </p:spPr>
        <p:txBody>
          <a:bodyPr/>
          <a:lstStyle/>
          <a:p>
            <a:r>
              <a:rPr lang="en-CA" dirty="0"/>
              <a:t>In 2015 Google switched to a vector format for their images</a:t>
            </a:r>
            <a:r>
              <a:rPr lang="en-CA"/>
              <a:t>, notably </a:t>
            </a:r>
            <a:r>
              <a:rPr lang="en-CA" dirty="0"/>
              <a:t>the logo</a:t>
            </a:r>
          </a:p>
          <a:p>
            <a:endParaRPr lang="en-CA" dirty="0"/>
          </a:p>
          <a:p>
            <a:endParaRPr lang="en-CA" dirty="0"/>
          </a:p>
        </p:txBody>
      </p:sp>
      <p:pic>
        <p:nvPicPr>
          <p:cNvPr id="7170" name="Picture 2" descr="Google logo">
            <a:extLst>
              <a:ext uri="{FF2B5EF4-FFF2-40B4-BE49-F238E27FC236}">
                <a16:creationId xmlns:a16="http://schemas.microsoft.com/office/drawing/2014/main" id="{9FA87768-E5EA-4344-895B-E34F863E1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115677"/>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EF4EBE-3D51-4FA2-A7EC-A9B363C70E1A}"/>
              </a:ext>
            </a:extLst>
          </p:cNvPr>
          <p:cNvPicPr>
            <a:picLocks noChangeAspect="1"/>
          </p:cNvPicPr>
          <p:nvPr/>
        </p:nvPicPr>
        <p:blipFill>
          <a:blip r:embed="rId4"/>
          <a:stretch>
            <a:fillRect/>
          </a:stretch>
        </p:blipFill>
        <p:spPr>
          <a:xfrm>
            <a:off x="4267200" y="4038600"/>
            <a:ext cx="3924300" cy="1885950"/>
          </a:xfrm>
          <a:prstGeom prst="rect">
            <a:avLst/>
          </a:prstGeom>
        </p:spPr>
      </p:pic>
      <p:sp>
        <p:nvSpPr>
          <p:cNvPr id="7" name="TextBox 6">
            <a:extLst>
              <a:ext uri="{FF2B5EF4-FFF2-40B4-BE49-F238E27FC236}">
                <a16:creationId xmlns:a16="http://schemas.microsoft.com/office/drawing/2014/main" id="{940C06CF-6766-4F0B-B93B-1EF1A5F4A688}"/>
              </a:ext>
            </a:extLst>
          </p:cNvPr>
          <p:cNvSpPr txBox="1"/>
          <p:nvPr/>
        </p:nvSpPr>
        <p:spPr>
          <a:xfrm>
            <a:off x="282146" y="4908888"/>
            <a:ext cx="3680254" cy="2062103"/>
          </a:xfrm>
          <a:prstGeom prst="rect">
            <a:avLst/>
          </a:prstGeom>
          <a:noFill/>
        </p:spPr>
        <p:txBody>
          <a:bodyPr wrap="square">
            <a:spAutoFit/>
          </a:bodyPr>
          <a:lstStyle/>
          <a:p>
            <a:r>
              <a:rPr lang="en-CA" sz="1600" dirty="0"/>
              <a:t>Notice the change in Font too</a:t>
            </a:r>
          </a:p>
          <a:p>
            <a:endParaRPr lang="en-CA" sz="1600" dirty="0"/>
          </a:p>
          <a:p>
            <a:r>
              <a:rPr lang="en-CA" sz="1600" dirty="0"/>
              <a:t>https://www.seeklogo.net/technology-logos/google-2015-new-logo-vector-73613.html</a:t>
            </a:r>
          </a:p>
          <a:p>
            <a:endParaRPr lang="en-CA" sz="1600" dirty="0"/>
          </a:p>
          <a:p>
            <a:r>
              <a:rPr lang="en-CA" sz="1600" dirty="0"/>
              <a:t>https://en.wikipedia.org/wiki/Google_logo</a:t>
            </a:r>
          </a:p>
        </p:txBody>
      </p:sp>
    </p:spTree>
    <p:extLst>
      <p:ext uri="{BB962C8B-B14F-4D97-AF65-F5344CB8AC3E}">
        <p14:creationId xmlns:p14="http://schemas.microsoft.com/office/powerpoint/2010/main" val="14202663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AAFD-4061-4EBD-87FD-5440D96EB1B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5BAABE1-CC68-46AD-B209-61F1779F1582}"/>
              </a:ext>
            </a:extLst>
          </p:cNvPr>
          <p:cNvSpPr>
            <a:spLocks noGrp="1"/>
          </p:cNvSpPr>
          <p:nvPr>
            <p:ph idx="1"/>
          </p:nvPr>
        </p:nvSpPr>
        <p:spPr/>
        <p:txBody>
          <a:bodyPr/>
          <a:lstStyle/>
          <a:p>
            <a:r>
              <a:rPr lang="en-CA" dirty="0">
                <a:hlinkClick r:id="rId2"/>
              </a:rPr>
              <a:t>https://youtu.be/olFEpeMwgHk</a:t>
            </a:r>
            <a:endParaRPr lang="en-CA" dirty="0"/>
          </a:p>
          <a:p>
            <a:endParaRPr lang="en-CA" dirty="0"/>
          </a:p>
          <a:p>
            <a:r>
              <a:rPr lang="en-CA" dirty="0"/>
              <a:t>If you’re interested (very brief history of google logos)</a:t>
            </a:r>
          </a:p>
          <a:p>
            <a:endParaRPr lang="en-CA" dirty="0"/>
          </a:p>
        </p:txBody>
      </p:sp>
    </p:spTree>
    <p:extLst>
      <p:ext uri="{BB962C8B-B14F-4D97-AF65-F5344CB8AC3E}">
        <p14:creationId xmlns:p14="http://schemas.microsoft.com/office/powerpoint/2010/main" val="24037423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1455-4939-421B-B1E7-A16EABD39085}"/>
              </a:ext>
            </a:extLst>
          </p:cNvPr>
          <p:cNvSpPr>
            <a:spLocks noGrp="1"/>
          </p:cNvSpPr>
          <p:nvPr>
            <p:ph type="title"/>
          </p:nvPr>
        </p:nvSpPr>
        <p:spPr/>
        <p:txBody>
          <a:bodyPr/>
          <a:lstStyle/>
          <a:p>
            <a:r>
              <a:rPr lang="en-CA" dirty="0"/>
              <a:t>Size and Performance Matter</a:t>
            </a:r>
          </a:p>
        </p:txBody>
      </p:sp>
      <p:sp>
        <p:nvSpPr>
          <p:cNvPr id="3" name="Content Placeholder 2">
            <a:extLst>
              <a:ext uri="{FF2B5EF4-FFF2-40B4-BE49-F238E27FC236}">
                <a16:creationId xmlns:a16="http://schemas.microsoft.com/office/drawing/2014/main" id="{7BFD9459-708B-40B8-A507-9CCFA9F2191F}"/>
              </a:ext>
            </a:extLst>
          </p:cNvPr>
          <p:cNvSpPr>
            <a:spLocks noGrp="1"/>
          </p:cNvSpPr>
          <p:nvPr>
            <p:ph idx="1"/>
          </p:nvPr>
        </p:nvSpPr>
        <p:spPr/>
        <p:txBody>
          <a:bodyPr/>
          <a:lstStyle/>
          <a:p>
            <a:r>
              <a:rPr lang="en-CA" dirty="0"/>
              <a:t>While more for later in the course, if you’re on mobile you don’t want to download a 20MB image to load a website</a:t>
            </a:r>
          </a:p>
          <a:p>
            <a:endParaRPr lang="en-CA" dirty="0"/>
          </a:p>
          <a:p>
            <a:r>
              <a:rPr lang="en-CA" dirty="0"/>
              <a:t>The whole amazon front page on desktop is 1.8MB (which his still huge)</a:t>
            </a:r>
          </a:p>
          <a:p>
            <a:r>
              <a:rPr lang="en-CA" dirty="0"/>
              <a:t>It loads in &lt; 2 seconds.  </a:t>
            </a:r>
          </a:p>
          <a:p>
            <a:endParaRPr lang="en-CA" dirty="0"/>
          </a:p>
        </p:txBody>
      </p:sp>
    </p:spTree>
    <p:extLst>
      <p:ext uri="{BB962C8B-B14F-4D97-AF65-F5344CB8AC3E}">
        <p14:creationId xmlns:p14="http://schemas.microsoft.com/office/powerpoint/2010/main" val="6860130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415CA-08A3-42F2-941A-B239AFA2A800}"/>
              </a:ext>
            </a:extLst>
          </p:cNvPr>
          <p:cNvSpPr>
            <a:spLocks noGrp="1"/>
          </p:cNvSpPr>
          <p:nvPr>
            <p:ph type="title"/>
          </p:nvPr>
        </p:nvSpPr>
        <p:spPr/>
        <p:txBody>
          <a:bodyPr/>
          <a:lstStyle/>
          <a:p>
            <a:r>
              <a:rPr lang="en-CA" dirty="0"/>
              <a:t>UI, UX etc.</a:t>
            </a:r>
          </a:p>
        </p:txBody>
      </p:sp>
      <p:sp>
        <p:nvSpPr>
          <p:cNvPr id="3" name="Content Placeholder 2">
            <a:extLst>
              <a:ext uri="{FF2B5EF4-FFF2-40B4-BE49-F238E27FC236}">
                <a16:creationId xmlns:a16="http://schemas.microsoft.com/office/drawing/2014/main" id="{6534656C-6BF0-424E-B48C-D2D5454E7480}"/>
              </a:ext>
            </a:extLst>
          </p:cNvPr>
          <p:cNvSpPr>
            <a:spLocks noGrp="1"/>
          </p:cNvSpPr>
          <p:nvPr>
            <p:ph idx="1"/>
          </p:nvPr>
        </p:nvSpPr>
        <p:spPr/>
        <p:txBody>
          <a:bodyPr>
            <a:normAutofit fontScale="77500" lnSpcReduction="20000"/>
          </a:bodyPr>
          <a:lstStyle/>
          <a:p>
            <a:r>
              <a:rPr lang="en-CA" dirty="0"/>
              <a:t>Getting pages to load fast is critical to UX</a:t>
            </a:r>
          </a:p>
          <a:p>
            <a:endParaRPr lang="en-CA" dirty="0"/>
          </a:p>
          <a:p>
            <a:r>
              <a:rPr lang="en-CA" dirty="0"/>
              <a:t>2 seconds is pretty much the limit for e-commerce sites.  Google (being less e-com and more search) aims for 0.5s</a:t>
            </a:r>
          </a:p>
          <a:p>
            <a:endParaRPr lang="en-CA" dirty="0"/>
          </a:p>
          <a:p>
            <a:r>
              <a:rPr lang="en-CA" dirty="0"/>
              <a:t>About 53% of users will leave a page if it takes longer than 3 seconds to load. </a:t>
            </a:r>
          </a:p>
          <a:p>
            <a:endParaRPr lang="en-CA" dirty="0"/>
          </a:p>
          <a:p>
            <a:r>
              <a:rPr lang="en-CA" dirty="0">
                <a:hlinkClick r:id="rId3"/>
              </a:rPr>
              <a:t>https://www.machmetrics.com/speed-blog/average-page-load-times-websites-2018/</a:t>
            </a:r>
            <a:endParaRPr lang="en-CA" dirty="0"/>
          </a:p>
          <a:p>
            <a:endParaRPr lang="en-CA" dirty="0"/>
          </a:p>
          <a:p>
            <a:r>
              <a:rPr lang="en-CA" dirty="0"/>
              <a:t> </a:t>
            </a:r>
          </a:p>
          <a:p>
            <a:endParaRPr lang="en-CA" dirty="0"/>
          </a:p>
        </p:txBody>
      </p:sp>
    </p:spTree>
    <p:extLst>
      <p:ext uri="{BB962C8B-B14F-4D97-AF65-F5344CB8AC3E}">
        <p14:creationId xmlns:p14="http://schemas.microsoft.com/office/powerpoint/2010/main" val="3402459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A45E-A756-4533-93DA-262D536FF27D}"/>
              </a:ext>
            </a:extLst>
          </p:cNvPr>
          <p:cNvSpPr>
            <a:spLocks noGrp="1"/>
          </p:cNvSpPr>
          <p:nvPr>
            <p:ph type="title"/>
          </p:nvPr>
        </p:nvSpPr>
        <p:spPr/>
        <p:txBody>
          <a:bodyPr/>
          <a:lstStyle/>
          <a:p>
            <a:r>
              <a:rPr lang="en-CA" dirty="0"/>
              <a:t>3 seconds and 3 Clicks</a:t>
            </a:r>
          </a:p>
        </p:txBody>
      </p:sp>
      <p:sp>
        <p:nvSpPr>
          <p:cNvPr id="3" name="Content Placeholder 2">
            <a:extLst>
              <a:ext uri="{FF2B5EF4-FFF2-40B4-BE49-F238E27FC236}">
                <a16:creationId xmlns:a16="http://schemas.microsoft.com/office/drawing/2014/main" id="{2233BB8A-2B3E-4AC6-BA6D-CB6067AD091B}"/>
              </a:ext>
            </a:extLst>
          </p:cNvPr>
          <p:cNvSpPr>
            <a:spLocks noGrp="1"/>
          </p:cNvSpPr>
          <p:nvPr>
            <p:ph idx="1"/>
          </p:nvPr>
        </p:nvSpPr>
        <p:spPr/>
        <p:txBody>
          <a:bodyPr>
            <a:normAutofit fontScale="85000" lnSpcReduction="20000"/>
          </a:bodyPr>
          <a:lstStyle/>
          <a:p>
            <a:r>
              <a:rPr lang="en-CA" dirty="0"/>
              <a:t>The other insight we need talk about is the 3 click rule: it should take no more than 3 clicks to get to content the user wants</a:t>
            </a:r>
          </a:p>
          <a:p>
            <a:endParaRPr lang="en-CA" dirty="0"/>
          </a:p>
          <a:p>
            <a:r>
              <a:rPr lang="en-CA" dirty="0"/>
              <a:t>Which is really tricky to achieve</a:t>
            </a:r>
          </a:p>
          <a:p>
            <a:endParaRPr lang="en-CA" dirty="0"/>
          </a:p>
          <a:p>
            <a:r>
              <a:rPr lang="en-CA" dirty="0"/>
              <a:t>There isn’t much scientific basis for the 3 click rule… users will go to many more clicks to find something.  Though they may go to a competitor to do so if possible.  </a:t>
            </a:r>
          </a:p>
          <a:p>
            <a:r>
              <a:rPr lang="en-CA" dirty="0">
                <a:hlinkClick r:id="rId3"/>
              </a:rPr>
              <a:t>https://articles.uie.com/three_click_rule/</a:t>
            </a:r>
            <a:endParaRPr lang="en-CA" dirty="0"/>
          </a:p>
          <a:p>
            <a:endParaRPr lang="en-CA" dirty="0"/>
          </a:p>
          <a:p>
            <a:endParaRPr lang="en-CA" dirty="0"/>
          </a:p>
        </p:txBody>
      </p:sp>
    </p:spTree>
    <p:extLst>
      <p:ext uri="{BB962C8B-B14F-4D97-AF65-F5344CB8AC3E}">
        <p14:creationId xmlns:p14="http://schemas.microsoft.com/office/powerpoint/2010/main" val="377385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0E523-80CB-492F-BEEC-94A8CBDD4015}"/>
              </a:ext>
            </a:extLst>
          </p:cNvPr>
          <p:cNvSpPr>
            <a:spLocks noGrp="1"/>
          </p:cNvSpPr>
          <p:nvPr>
            <p:ph type="title"/>
          </p:nvPr>
        </p:nvSpPr>
        <p:spPr/>
        <p:txBody>
          <a:bodyPr/>
          <a:lstStyle/>
          <a:p>
            <a:r>
              <a:rPr lang="en-CA" dirty="0"/>
              <a:t>Summary For Today</a:t>
            </a:r>
          </a:p>
        </p:txBody>
      </p:sp>
      <p:sp>
        <p:nvSpPr>
          <p:cNvPr id="3" name="Content Placeholder 2">
            <a:extLst>
              <a:ext uri="{FF2B5EF4-FFF2-40B4-BE49-F238E27FC236}">
                <a16:creationId xmlns:a16="http://schemas.microsoft.com/office/drawing/2014/main" id="{A2CEB809-59CC-49CE-AFB4-FCEFBD04F619}"/>
              </a:ext>
            </a:extLst>
          </p:cNvPr>
          <p:cNvSpPr>
            <a:spLocks noGrp="1"/>
          </p:cNvSpPr>
          <p:nvPr>
            <p:ph idx="1"/>
          </p:nvPr>
        </p:nvSpPr>
        <p:spPr/>
        <p:txBody>
          <a:bodyPr>
            <a:normAutofit lnSpcReduction="10000"/>
          </a:bodyPr>
          <a:lstStyle/>
          <a:p>
            <a:r>
              <a:rPr lang="en-CA" dirty="0"/>
              <a:t>High level this course is about learning what makes a good user experience and how to get there</a:t>
            </a:r>
          </a:p>
          <a:p>
            <a:r>
              <a:rPr lang="en-CA" dirty="0"/>
              <a:t>We’re going to experiment with those concepts using web design and some other tools</a:t>
            </a:r>
          </a:p>
          <a:p>
            <a:r>
              <a:rPr lang="en-CA" dirty="0"/>
              <a:t>But ultimately there’s no “right” answers here, there’s just principles.  It’s up to you to apply them well  </a:t>
            </a:r>
          </a:p>
        </p:txBody>
      </p:sp>
    </p:spTree>
    <p:extLst>
      <p:ext uri="{BB962C8B-B14F-4D97-AF65-F5344CB8AC3E}">
        <p14:creationId xmlns:p14="http://schemas.microsoft.com/office/powerpoint/2010/main" val="109724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WEXFORDAR (2010)</a:t>
            </a:r>
          </a:p>
        </p:txBody>
      </p:sp>
      <p:pic>
        <p:nvPicPr>
          <p:cNvPr id="4" name="Picture 3" descr="wexfordarwebjp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
            <a:ext cx="9144000" cy="6744182"/>
          </a:xfrm>
          <a:prstGeom prst="rect">
            <a:avLst/>
          </a:prstGeom>
        </p:spPr>
      </p:pic>
    </p:spTree>
    <p:extLst>
      <p:ext uri="{BB962C8B-B14F-4D97-AF65-F5344CB8AC3E}">
        <p14:creationId xmlns:p14="http://schemas.microsoft.com/office/powerpoint/2010/main" val="285045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8004" y="306515"/>
            <a:ext cx="7661275" cy="3657599"/>
          </a:xfrm>
        </p:spPr>
        <p:txBody>
          <a:bodyPr>
            <a:normAutofit/>
          </a:bodyPr>
          <a:lstStyle/>
          <a:p>
            <a:pPr marL="0" indent="0" algn="ctr">
              <a:buNone/>
            </a:pPr>
            <a:r>
              <a:rPr lang="en-US" sz="3000" dirty="0"/>
              <a:t>Visualizing History in Urban Augmented Environments: The </a:t>
            </a:r>
            <a:r>
              <a:rPr lang="en-US" sz="3000" dirty="0" err="1"/>
              <a:t>WexfordAR</a:t>
            </a:r>
            <a:r>
              <a:rPr lang="en-US" sz="3000" dirty="0"/>
              <a:t> Project (2010)</a:t>
            </a:r>
            <a:endParaRPr lang="en-US" sz="3300" dirty="0"/>
          </a:p>
        </p:txBody>
      </p:sp>
      <p:pic>
        <p:nvPicPr>
          <p:cNvPr id="2" name="Picture 1"/>
          <p:cNvPicPr>
            <a:picLocks noChangeAspect="1"/>
          </p:cNvPicPr>
          <p:nvPr/>
        </p:nvPicPr>
        <p:blipFill>
          <a:blip r:embed="rId3"/>
          <a:stretch>
            <a:fillRect/>
          </a:stretch>
        </p:blipFill>
        <p:spPr>
          <a:xfrm>
            <a:off x="880444" y="1502960"/>
            <a:ext cx="7595317" cy="5041040"/>
          </a:xfrm>
          <a:prstGeom prst="rect">
            <a:avLst/>
          </a:prstGeom>
        </p:spPr>
      </p:pic>
    </p:spTree>
    <p:extLst>
      <p:ext uri="{BB962C8B-B14F-4D97-AF65-F5344CB8AC3E}">
        <p14:creationId xmlns:p14="http://schemas.microsoft.com/office/powerpoint/2010/main" val="714195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Wexford Arena</a:t>
            </a:r>
          </a:p>
        </p:txBody>
      </p:sp>
      <p:pic>
        <p:nvPicPr>
          <p:cNvPr id="4" name="Picture 3" descr="IMG_0175 cop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440849" y="448957"/>
            <a:ext cx="4309088" cy="6463632"/>
          </a:xfrm>
          <a:prstGeom prst="rect">
            <a:avLst/>
          </a:prstGeom>
        </p:spPr>
      </p:pic>
    </p:spTree>
    <p:extLst>
      <p:ext uri="{BB962C8B-B14F-4D97-AF65-F5344CB8AC3E}">
        <p14:creationId xmlns:p14="http://schemas.microsoft.com/office/powerpoint/2010/main" val="2637995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ALAFHAUSEN Working Cut</a:t>
            </a:r>
          </a:p>
        </p:txBody>
      </p:sp>
      <p:pic>
        <p:nvPicPr>
          <p:cNvPr id="4" name="Content Placeholder 3" descr="A019_C005_0410S7_0360.jpg"/>
          <p:cNvPicPr>
            <a:picLocks noGrp="1" noChangeAspect="1"/>
          </p:cNvPicPr>
          <p:nvPr>
            <p:ph idx="1"/>
          </p:nvPr>
        </p:nvPicPr>
        <p:blipFill>
          <a:blip r:embed="rId2">
            <a:extLst>
              <a:ext uri="{28A0092B-C50C-407E-A947-70E740481C1C}">
                <a14:useLocalDpi xmlns:a14="http://schemas.microsoft.com/office/drawing/2010/main" val="0"/>
              </a:ext>
            </a:extLst>
          </a:blip>
          <a:srcRect l="4542" r="4542"/>
          <a:stretch>
            <a:fillRect/>
          </a:stretch>
        </p:blipFill>
        <p:spPr/>
      </p:pic>
    </p:spTree>
    <p:extLst>
      <p:ext uri="{BB962C8B-B14F-4D97-AF65-F5344CB8AC3E}">
        <p14:creationId xmlns:p14="http://schemas.microsoft.com/office/powerpoint/2010/main" val="1674879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OIT_RGB.eps"/>
          <p:cNvPicPr>
            <a:picLocks noGrp="1" noChangeAspect="1"/>
          </p:cNvPicPr>
          <p:nvPr>
            <p:ph idx="1"/>
          </p:nvPr>
        </p:nvPicPr>
        <p:blipFill>
          <a:blip r:embed="rId2">
            <a:extLst>
              <a:ext uri="{28A0092B-C50C-407E-A947-70E740481C1C}">
                <a14:useLocalDpi xmlns:a14="http://schemas.microsoft.com/office/drawing/2010/main" val="0"/>
              </a:ext>
            </a:extLst>
          </a:blip>
          <a:srcRect t="-23187" b="-23187"/>
          <a:stretch>
            <a:fillRect/>
          </a:stretch>
        </p:blipFill>
        <p:spPr>
          <a:xfrm>
            <a:off x="457200" y="520701"/>
            <a:ext cx="3469294" cy="1907978"/>
          </a:xfrm>
        </p:spPr>
      </p:pic>
      <p:sp>
        <p:nvSpPr>
          <p:cNvPr id="6" name="TextBox 5"/>
          <p:cNvSpPr txBox="1"/>
          <p:nvPr/>
        </p:nvSpPr>
        <p:spPr>
          <a:xfrm>
            <a:off x="457200" y="2591592"/>
            <a:ext cx="8328815" cy="3539431"/>
          </a:xfrm>
          <a:prstGeom prst="rect">
            <a:avLst/>
          </a:prstGeom>
          <a:noFill/>
        </p:spPr>
        <p:txBody>
          <a:bodyPr wrap="square" rtlCol="0">
            <a:spAutoFit/>
          </a:bodyPr>
          <a:lstStyle/>
          <a:p>
            <a:pPr marL="571500" indent="-571500">
              <a:buFont typeface="Arial"/>
              <a:buChar char="•"/>
            </a:pPr>
            <a:r>
              <a:rPr lang="en-US" sz="2800" dirty="0"/>
              <a:t>Digital Media</a:t>
            </a:r>
          </a:p>
          <a:p>
            <a:pPr marL="571500" indent="-571500">
              <a:buFont typeface="Arial"/>
              <a:buChar char="•"/>
            </a:pPr>
            <a:r>
              <a:rPr lang="en-US" sz="2800" dirty="0"/>
              <a:t>Digital Media Production</a:t>
            </a:r>
          </a:p>
          <a:p>
            <a:pPr marL="571500" indent="-571500">
              <a:buFont typeface="Arial"/>
              <a:buChar char="•"/>
            </a:pPr>
            <a:r>
              <a:rPr lang="en-US" sz="2800" dirty="0"/>
              <a:t>Human Computer Interaction (HCI)</a:t>
            </a:r>
          </a:p>
          <a:p>
            <a:pPr marL="571500" indent="-571500">
              <a:buFont typeface="Arial"/>
              <a:buChar char="•"/>
            </a:pPr>
            <a:r>
              <a:rPr lang="en-US" sz="2800" dirty="0"/>
              <a:t>Ethics, Law and the Social Impact of Computing</a:t>
            </a:r>
          </a:p>
          <a:p>
            <a:pPr marL="571500" indent="-571500">
              <a:buFont typeface="Arial"/>
              <a:buChar char="•"/>
            </a:pPr>
            <a:r>
              <a:rPr lang="en-US" sz="2800" dirty="0"/>
              <a:t>Serious Gaming and Simulations</a:t>
            </a:r>
          </a:p>
          <a:p>
            <a:pPr marL="571500" indent="-571500">
              <a:buFont typeface="Arial"/>
              <a:buChar char="•"/>
            </a:pPr>
            <a:r>
              <a:rPr lang="en-US" sz="2800" dirty="0"/>
              <a:t>Graphic Design</a:t>
            </a:r>
          </a:p>
          <a:p>
            <a:pPr marL="571500" indent="-571500">
              <a:buFont typeface="Arial"/>
              <a:buChar char="•"/>
            </a:pPr>
            <a:r>
              <a:rPr lang="en-US" sz="2800" dirty="0"/>
              <a:t>Cybercrime</a:t>
            </a:r>
          </a:p>
          <a:p>
            <a:pPr marL="571500" indent="-571500">
              <a:buFont typeface="Arial"/>
              <a:buChar char="•"/>
            </a:pPr>
            <a:r>
              <a:rPr lang="en-US" sz="2800" dirty="0"/>
              <a:t>Project Management</a:t>
            </a:r>
          </a:p>
        </p:txBody>
      </p:sp>
    </p:spTree>
    <p:extLst>
      <p:ext uri="{BB962C8B-B14F-4D97-AF65-F5344CB8AC3E}">
        <p14:creationId xmlns:p14="http://schemas.microsoft.com/office/powerpoint/2010/main" val="354846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ull_colour_eng.jpg"/>
          <p:cNvPicPr>
            <a:picLocks noGrp="1" noChangeAspect="1"/>
          </p:cNvPicPr>
          <p:nvPr>
            <p:ph idx="1"/>
          </p:nvPr>
        </p:nvPicPr>
        <p:blipFill>
          <a:blip r:embed="rId2" cstate="print">
            <a:extLst>
              <a:ext uri="{28A0092B-C50C-407E-A947-70E740481C1C}">
                <a14:useLocalDpi xmlns:a14="http://schemas.microsoft.com/office/drawing/2010/main" val="0"/>
              </a:ext>
            </a:extLst>
          </a:blip>
          <a:srcRect l="-447" r="-447"/>
          <a:stretch>
            <a:fillRect/>
          </a:stretch>
        </p:blipFill>
        <p:spPr>
          <a:xfrm>
            <a:off x="457200" y="312738"/>
            <a:ext cx="3404500" cy="1872343"/>
          </a:xfrm>
        </p:spPr>
      </p:pic>
      <p:sp>
        <p:nvSpPr>
          <p:cNvPr id="5" name="TextBox 4"/>
          <p:cNvSpPr txBox="1"/>
          <p:nvPr/>
        </p:nvSpPr>
        <p:spPr>
          <a:xfrm>
            <a:off x="457200" y="2591592"/>
            <a:ext cx="8328815" cy="1384995"/>
          </a:xfrm>
          <a:prstGeom prst="rect">
            <a:avLst/>
          </a:prstGeom>
          <a:noFill/>
        </p:spPr>
        <p:txBody>
          <a:bodyPr wrap="square" rtlCol="0">
            <a:spAutoFit/>
          </a:bodyPr>
          <a:lstStyle/>
          <a:p>
            <a:pPr marL="571500" indent="-571500">
              <a:buFont typeface="Arial"/>
              <a:buChar char="•"/>
            </a:pPr>
            <a:r>
              <a:rPr lang="en-US" sz="2800" dirty="0"/>
              <a:t>Interactive Digital Culture</a:t>
            </a:r>
          </a:p>
          <a:p>
            <a:pPr marL="571500" indent="-571500">
              <a:buFont typeface="Arial"/>
              <a:buChar char="•"/>
            </a:pPr>
            <a:r>
              <a:rPr lang="en-US" sz="2800" dirty="0"/>
              <a:t>Introduction to Animation</a:t>
            </a:r>
          </a:p>
          <a:p>
            <a:pPr marL="571500" indent="-571500">
              <a:buFont typeface="Arial"/>
              <a:buChar char="•"/>
            </a:pPr>
            <a:r>
              <a:rPr lang="en-US" sz="2800" dirty="0"/>
              <a:t>HCI for Gaming</a:t>
            </a:r>
          </a:p>
        </p:txBody>
      </p:sp>
    </p:spTree>
    <p:extLst>
      <p:ext uri="{BB962C8B-B14F-4D97-AF65-F5344CB8AC3E}">
        <p14:creationId xmlns:p14="http://schemas.microsoft.com/office/powerpoint/2010/main" val="279336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LU_logo-gold.png"/>
          <p:cNvPicPr>
            <a:picLocks noGrp="1" noChangeAspect="1"/>
          </p:cNvPicPr>
          <p:nvPr>
            <p:ph idx="1"/>
          </p:nvPr>
        </p:nvPicPr>
        <p:blipFill>
          <a:blip r:embed="rId2">
            <a:extLst>
              <a:ext uri="{28A0092B-C50C-407E-A947-70E740481C1C}">
                <a14:useLocalDpi xmlns:a14="http://schemas.microsoft.com/office/drawing/2010/main" val="0"/>
              </a:ext>
            </a:extLst>
          </a:blip>
          <a:srcRect t="-22040" b="-22040"/>
          <a:stretch>
            <a:fillRect/>
          </a:stretch>
        </p:blipFill>
        <p:spPr>
          <a:xfrm>
            <a:off x="457200" y="382588"/>
            <a:ext cx="4181585" cy="2299710"/>
          </a:xfrm>
        </p:spPr>
      </p:pic>
      <p:sp>
        <p:nvSpPr>
          <p:cNvPr id="5" name="TextBox 4"/>
          <p:cNvSpPr txBox="1"/>
          <p:nvPr/>
        </p:nvSpPr>
        <p:spPr>
          <a:xfrm>
            <a:off x="457200" y="2591592"/>
            <a:ext cx="8328815" cy="523220"/>
          </a:xfrm>
          <a:prstGeom prst="rect">
            <a:avLst/>
          </a:prstGeom>
          <a:noFill/>
        </p:spPr>
        <p:txBody>
          <a:bodyPr wrap="square" rtlCol="0">
            <a:spAutoFit/>
          </a:bodyPr>
          <a:lstStyle/>
          <a:p>
            <a:pPr marL="571500" indent="-571500">
              <a:buFont typeface="Arial"/>
              <a:buChar char="•"/>
            </a:pPr>
            <a:r>
              <a:rPr lang="en-US" sz="2800" dirty="0"/>
              <a:t>Screenwriting and Directing</a:t>
            </a:r>
          </a:p>
        </p:txBody>
      </p:sp>
    </p:spTree>
    <p:extLst>
      <p:ext uri="{BB962C8B-B14F-4D97-AF65-F5344CB8AC3E}">
        <p14:creationId xmlns:p14="http://schemas.microsoft.com/office/powerpoint/2010/main" val="1159645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entLogo.png"/>
          <p:cNvPicPr>
            <a:picLocks noGrp="1" noChangeAspect="1"/>
          </p:cNvPicPr>
          <p:nvPr>
            <p:ph idx="1"/>
          </p:nvPr>
        </p:nvPicPr>
        <p:blipFill>
          <a:blip r:embed="rId2" cstate="print">
            <a:extLst>
              <a:ext uri="{28A0092B-C50C-407E-A947-70E740481C1C}">
                <a14:useLocalDpi xmlns:a14="http://schemas.microsoft.com/office/drawing/2010/main" val="0"/>
              </a:ext>
            </a:extLst>
          </a:blip>
          <a:srcRect t="-37732" b="-37732"/>
          <a:stretch>
            <a:fillRect/>
          </a:stretch>
        </p:blipFill>
        <p:spPr>
          <a:xfrm>
            <a:off x="457200" y="371475"/>
            <a:ext cx="3806220" cy="2093275"/>
          </a:xfrm>
        </p:spPr>
      </p:pic>
      <p:sp>
        <p:nvSpPr>
          <p:cNvPr id="5" name="TextBox 4"/>
          <p:cNvSpPr txBox="1"/>
          <p:nvPr/>
        </p:nvSpPr>
        <p:spPr>
          <a:xfrm>
            <a:off x="457200" y="2591592"/>
            <a:ext cx="8328815" cy="1384995"/>
          </a:xfrm>
          <a:prstGeom prst="rect">
            <a:avLst/>
          </a:prstGeom>
          <a:noFill/>
        </p:spPr>
        <p:txBody>
          <a:bodyPr wrap="square" rtlCol="0">
            <a:spAutoFit/>
          </a:bodyPr>
          <a:lstStyle/>
          <a:p>
            <a:pPr marL="571500" indent="-571500">
              <a:buFont typeface="Arial"/>
              <a:buChar char="•"/>
            </a:pPr>
            <a:r>
              <a:rPr lang="en-US" sz="2800" dirty="0"/>
              <a:t>Information Systems</a:t>
            </a:r>
          </a:p>
          <a:p>
            <a:pPr marL="571500" indent="-571500">
              <a:buFont typeface="Arial"/>
              <a:buChar char="•"/>
            </a:pPr>
            <a:r>
              <a:rPr lang="en-US" sz="2800" dirty="0"/>
              <a:t>Multimedia and Design</a:t>
            </a:r>
          </a:p>
          <a:p>
            <a:pPr marL="571500" indent="-571500">
              <a:buFont typeface="Arial"/>
              <a:buChar char="•"/>
            </a:pPr>
            <a:r>
              <a:rPr lang="en-US" sz="2800" dirty="0"/>
              <a:t>Digital Culture</a:t>
            </a:r>
          </a:p>
        </p:txBody>
      </p:sp>
    </p:spTree>
    <p:extLst>
      <p:ext uri="{BB962C8B-B14F-4D97-AF65-F5344CB8AC3E}">
        <p14:creationId xmlns:p14="http://schemas.microsoft.com/office/powerpoint/2010/main" val="273789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80px-Ryerson_University_Logo.svg.png"/>
          <p:cNvPicPr>
            <a:picLocks noGrp="1" noChangeAspect="1"/>
          </p:cNvPicPr>
          <p:nvPr>
            <p:ph idx="1"/>
          </p:nvPr>
        </p:nvPicPr>
        <p:blipFill>
          <a:blip r:embed="rId2" cstate="print">
            <a:extLst>
              <a:ext uri="{28A0092B-C50C-407E-A947-70E740481C1C}">
                <a14:useLocalDpi xmlns:a14="http://schemas.microsoft.com/office/drawing/2010/main" val="0"/>
              </a:ext>
            </a:extLst>
          </a:blip>
          <a:srcRect l="-3981" r="-3981"/>
          <a:stretch>
            <a:fillRect/>
          </a:stretch>
        </p:blipFill>
        <p:spPr>
          <a:xfrm>
            <a:off x="457200" y="330201"/>
            <a:ext cx="4376404" cy="2406854"/>
          </a:xfrm>
        </p:spPr>
      </p:pic>
      <p:sp>
        <p:nvSpPr>
          <p:cNvPr id="5" name="TextBox 4"/>
          <p:cNvSpPr txBox="1"/>
          <p:nvPr/>
        </p:nvSpPr>
        <p:spPr>
          <a:xfrm>
            <a:off x="457200" y="2591592"/>
            <a:ext cx="8328815" cy="523220"/>
          </a:xfrm>
          <a:prstGeom prst="rect">
            <a:avLst/>
          </a:prstGeom>
          <a:noFill/>
        </p:spPr>
        <p:txBody>
          <a:bodyPr wrap="square" rtlCol="0">
            <a:spAutoFit/>
          </a:bodyPr>
          <a:lstStyle/>
          <a:p>
            <a:pPr marL="571500" indent="-571500">
              <a:buFont typeface="Arial"/>
              <a:buChar char="•"/>
            </a:pPr>
            <a:r>
              <a:rPr lang="en-US" sz="2800" dirty="0"/>
              <a:t>Innovation and Growth in Media Industries</a:t>
            </a:r>
          </a:p>
        </p:txBody>
      </p:sp>
    </p:spTree>
    <p:extLst>
      <p:ext uri="{BB962C8B-B14F-4D97-AF65-F5344CB8AC3E}">
        <p14:creationId xmlns:p14="http://schemas.microsoft.com/office/powerpoint/2010/main" val="2886900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027B-F393-4629-B252-A2311174598D}"/>
              </a:ext>
            </a:extLst>
          </p:cNvPr>
          <p:cNvSpPr>
            <a:spLocks noGrp="1"/>
          </p:cNvSpPr>
          <p:nvPr>
            <p:ph type="title"/>
          </p:nvPr>
        </p:nvSpPr>
        <p:spPr/>
        <p:txBody>
          <a:bodyPr/>
          <a:lstStyle/>
          <a:p>
            <a:r>
              <a:rPr lang="en-US" dirty="0"/>
              <a:t>About this course</a:t>
            </a:r>
            <a:endParaRPr lang="en-CA" dirty="0"/>
          </a:p>
        </p:txBody>
      </p:sp>
      <p:sp>
        <p:nvSpPr>
          <p:cNvPr id="3" name="Content Placeholder 2">
            <a:extLst>
              <a:ext uri="{FF2B5EF4-FFF2-40B4-BE49-F238E27FC236}">
                <a16:creationId xmlns:a16="http://schemas.microsoft.com/office/drawing/2014/main" id="{72B22D59-FA12-4C72-8C31-297AA3F8F3EC}"/>
              </a:ext>
            </a:extLst>
          </p:cNvPr>
          <p:cNvSpPr>
            <a:spLocks noGrp="1"/>
          </p:cNvSpPr>
          <p:nvPr>
            <p:ph idx="1"/>
          </p:nvPr>
        </p:nvSpPr>
        <p:spPr/>
        <p:txBody>
          <a:bodyPr>
            <a:normAutofit/>
          </a:bodyPr>
          <a:lstStyle/>
          <a:p>
            <a:r>
              <a:rPr lang="en-US" dirty="0"/>
              <a:t>This course was created by </a:t>
            </a:r>
            <a:r>
              <a:rPr lang="en-CA" b="0" i="0" dirty="0">
                <a:solidFill>
                  <a:srgbClr val="323130"/>
                </a:solidFill>
                <a:effectLst/>
              </a:rPr>
              <a:t>Brian Srivastava “Sri” and is based on the 2019 Peterborough offering</a:t>
            </a:r>
          </a:p>
          <a:p>
            <a:r>
              <a:rPr lang="en-CA" dirty="0">
                <a:solidFill>
                  <a:srgbClr val="323130"/>
                </a:solidFill>
              </a:rPr>
              <a:t>Thank you Sri!</a:t>
            </a:r>
          </a:p>
          <a:p>
            <a:r>
              <a:rPr lang="en-CA" dirty="0">
                <a:solidFill>
                  <a:srgbClr val="323130"/>
                </a:solidFill>
              </a:rPr>
              <a:t>This version of the course has been updated to include CSS/HTML concepts</a:t>
            </a:r>
          </a:p>
          <a:p>
            <a:r>
              <a:rPr lang="en-CA" dirty="0">
                <a:solidFill>
                  <a:srgbClr val="323130"/>
                </a:solidFill>
              </a:rPr>
              <a:t>Why? You will be utilizing them in future COIS courses</a:t>
            </a:r>
            <a:endParaRPr lang="en-CA" dirty="0"/>
          </a:p>
        </p:txBody>
      </p:sp>
    </p:spTree>
    <p:extLst>
      <p:ext uri="{BB962C8B-B14F-4D97-AF65-F5344CB8AC3E}">
        <p14:creationId xmlns:p14="http://schemas.microsoft.com/office/powerpoint/2010/main" val="3387757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024px-UofT-Sc-logo.svg.png"/>
          <p:cNvPicPr>
            <a:picLocks noGrp="1" noChangeAspect="1"/>
          </p:cNvPicPr>
          <p:nvPr>
            <p:ph idx="1"/>
          </p:nvPr>
        </p:nvPicPr>
        <p:blipFill>
          <a:blip r:embed="rId2" cstate="print">
            <a:extLst>
              <a:ext uri="{28A0092B-C50C-407E-A947-70E740481C1C}">
                <a14:useLocalDpi xmlns:a14="http://schemas.microsoft.com/office/drawing/2010/main" val="0"/>
              </a:ext>
            </a:extLst>
          </a:blip>
          <a:srcRect t="-12713" b="-12713"/>
          <a:stretch>
            <a:fillRect/>
          </a:stretch>
        </p:blipFill>
        <p:spPr>
          <a:xfrm>
            <a:off x="457200" y="447676"/>
            <a:ext cx="4207941" cy="2314206"/>
          </a:xfrm>
        </p:spPr>
      </p:pic>
      <p:sp>
        <p:nvSpPr>
          <p:cNvPr id="5" name="TextBox 4"/>
          <p:cNvSpPr txBox="1"/>
          <p:nvPr/>
        </p:nvSpPr>
        <p:spPr>
          <a:xfrm>
            <a:off x="457200" y="2591592"/>
            <a:ext cx="8328815" cy="954107"/>
          </a:xfrm>
          <a:prstGeom prst="rect">
            <a:avLst/>
          </a:prstGeom>
          <a:noFill/>
        </p:spPr>
        <p:txBody>
          <a:bodyPr wrap="square" rtlCol="0">
            <a:spAutoFit/>
          </a:bodyPr>
          <a:lstStyle/>
          <a:p>
            <a:pPr marL="571500" indent="-571500">
              <a:buFont typeface="Arial"/>
              <a:buChar char="•"/>
            </a:pPr>
            <a:r>
              <a:rPr lang="en-US" sz="2800" dirty="0"/>
              <a:t>New Media Senior Seminar</a:t>
            </a:r>
          </a:p>
          <a:p>
            <a:pPr marL="571500" indent="-571500">
              <a:buFont typeface="Arial"/>
              <a:buChar char="•"/>
            </a:pPr>
            <a:r>
              <a:rPr lang="en-US" sz="2800" dirty="0"/>
              <a:t>Theory and Practice of New Media</a:t>
            </a:r>
          </a:p>
        </p:txBody>
      </p:sp>
    </p:spTree>
    <p:extLst>
      <p:ext uri="{BB962C8B-B14F-4D97-AF65-F5344CB8AC3E}">
        <p14:creationId xmlns:p14="http://schemas.microsoft.com/office/powerpoint/2010/main" val="1845626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EB6F-7EF8-489E-B03E-2FE2D13F37F5}"/>
              </a:ext>
            </a:extLst>
          </p:cNvPr>
          <p:cNvSpPr>
            <a:spLocks noGrp="1"/>
          </p:cNvSpPr>
          <p:nvPr>
            <p:ph type="title"/>
          </p:nvPr>
        </p:nvSpPr>
        <p:spPr/>
        <p:txBody>
          <a:bodyPr/>
          <a:lstStyle/>
          <a:p>
            <a:r>
              <a:rPr lang="en-US" dirty="0"/>
              <a:t>Workshop Leaders</a:t>
            </a:r>
            <a:endParaRPr lang="en-CA" dirty="0"/>
          </a:p>
        </p:txBody>
      </p:sp>
      <p:sp>
        <p:nvSpPr>
          <p:cNvPr id="3" name="Content Placeholder 2">
            <a:extLst>
              <a:ext uri="{FF2B5EF4-FFF2-40B4-BE49-F238E27FC236}">
                <a16:creationId xmlns:a16="http://schemas.microsoft.com/office/drawing/2014/main" id="{4C2BDA97-7A15-4415-AE52-FDD1A36351AE}"/>
              </a:ext>
            </a:extLst>
          </p:cNvPr>
          <p:cNvSpPr>
            <a:spLocks noGrp="1"/>
          </p:cNvSpPr>
          <p:nvPr>
            <p:ph idx="1"/>
          </p:nvPr>
        </p:nvSpPr>
        <p:spPr/>
        <p:txBody>
          <a:bodyPr/>
          <a:lstStyle/>
          <a:p>
            <a:r>
              <a:rPr lang="en-US" dirty="0"/>
              <a:t>Andy Reid</a:t>
            </a:r>
          </a:p>
          <a:p>
            <a:r>
              <a:rPr lang="en-US" dirty="0"/>
              <a:t>Thomas Hughes</a:t>
            </a:r>
          </a:p>
          <a:p>
            <a:r>
              <a:rPr lang="en-US" dirty="0"/>
              <a:t>Both are experienced Workshop Leaders and have previously taught at Trent and other universities</a:t>
            </a:r>
          </a:p>
          <a:p>
            <a:r>
              <a:rPr lang="en-US" dirty="0"/>
              <a:t>Welcome!</a:t>
            </a:r>
            <a:endParaRPr lang="en-CA" dirty="0"/>
          </a:p>
        </p:txBody>
      </p:sp>
    </p:spTree>
    <p:extLst>
      <p:ext uri="{BB962C8B-B14F-4D97-AF65-F5344CB8AC3E}">
        <p14:creationId xmlns:p14="http://schemas.microsoft.com/office/powerpoint/2010/main" val="1058704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1A63-E965-44A5-8030-782E831B3242}"/>
              </a:ext>
            </a:extLst>
          </p:cNvPr>
          <p:cNvSpPr>
            <a:spLocks noGrp="1"/>
          </p:cNvSpPr>
          <p:nvPr>
            <p:ph type="title"/>
          </p:nvPr>
        </p:nvSpPr>
        <p:spPr/>
        <p:txBody>
          <a:bodyPr/>
          <a:lstStyle/>
          <a:p>
            <a:r>
              <a:rPr lang="en-CA" dirty="0"/>
              <a:t>Questions That Arise</a:t>
            </a:r>
          </a:p>
        </p:txBody>
      </p:sp>
      <p:sp>
        <p:nvSpPr>
          <p:cNvPr id="3" name="Content Placeholder 2">
            <a:extLst>
              <a:ext uri="{FF2B5EF4-FFF2-40B4-BE49-F238E27FC236}">
                <a16:creationId xmlns:a16="http://schemas.microsoft.com/office/drawing/2014/main" id="{9065077E-FEBD-4434-A224-B89565712C0D}"/>
              </a:ext>
            </a:extLst>
          </p:cNvPr>
          <p:cNvSpPr>
            <a:spLocks noGrp="1"/>
          </p:cNvSpPr>
          <p:nvPr>
            <p:ph idx="1"/>
          </p:nvPr>
        </p:nvSpPr>
        <p:spPr/>
        <p:txBody>
          <a:bodyPr>
            <a:normAutofit fontScale="92500" lnSpcReduction="20000"/>
          </a:bodyPr>
          <a:lstStyle/>
          <a:p>
            <a:r>
              <a:rPr lang="en-CA" dirty="0"/>
              <a:t>This is a COIS course, and we should use this as a chance to consider (time permitting)  COIS problems</a:t>
            </a:r>
          </a:p>
          <a:p>
            <a:endParaRPr lang="en-CA" dirty="0"/>
          </a:p>
          <a:p>
            <a:r>
              <a:rPr lang="en-CA" dirty="0"/>
              <a:t>Autonomous cars and moral choices</a:t>
            </a:r>
          </a:p>
          <a:p>
            <a:r>
              <a:rPr lang="en-CA" dirty="0"/>
              <a:t>Designing for security (usability vs security)</a:t>
            </a:r>
          </a:p>
          <a:p>
            <a:r>
              <a:rPr lang="en-CA" dirty="0"/>
              <a:t>Fake news – both the spread, and creation of</a:t>
            </a:r>
          </a:p>
          <a:p>
            <a:r>
              <a:rPr lang="en-CA" dirty="0"/>
              <a:t>Internet Search Echo chambers</a:t>
            </a:r>
          </a:p>
          <a:p>
            <a:r>
              <a:rPr lang="en-CA" dirty="0"/>
              <a:t>Online Dating (privacy/big data)</a:t>
            </a:r>
          </a:p>
          <a:p>
            <a:r>
              <a:rPr lang="en-CA" dirty="0"/>
              <a:t>Design languages (this means style)</a:t>
            </a:r>
          </a:p>
        </p:txBody>
      </p:sp>
    </p:spTree>
    <p:extLst>
      <p:ext uri="{BB962C8B-B14F-4D97-AF65-F5344CB8AC3E}">
        <p14:creationId xmlns:p14="http://schemas.microsoft.com/office/powerpoint/2010/main" val="390946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143000"/>
          </a:xfrm>
        </p:spPr>
        <p:txBody>
          <a:bodyPr/>
          <a:lstStyle/>
          <a:p>
            <a:r>
              <a:rPr lang="en-GB" dirty="0"/>
              <a:t>Evaluations</a:t>
            </a:r>
            <a:endParaRPr lang="en-CA" dirty="0"/>
          </a:p>
        </p:txBody>
      </p:sp>
      <p:sp>
        <p:nvSpPr>
          <p:cNvPr id="3" name="Content Placeholder 2"/>
          <p:cNvSpPr>
            <a:spLocks noGrp="1"/>
          </p:cNvSpPr>
          <p:nvPr>
            <p:ph idx="1"/>
          </p:nvPr>
        </p:nvSpPr>
        <p:spPr/>
        <p:txBody>
          <a:bodyPr>
            <a:normAutofit/>
          </a:bodyPr>
          <a:lstStyle/>
          <a:p>
            <a:r>
              <a:rPr lang="en-GB" dirty="0"/>
              <a:t>5 assignments</a:t>
            </a:r>
          </a:p>
          <a:p>
            <a:r>
              <a:rPr lang="en-GB" dirty="0"/>
              <a:t>Best 10 of 11 labs (1 mark each, basically prove that you did it)</a:t>
            </a:r>
          </a:p>
          <a:p>
            <a:r>
              <a:rPr lang="en-GB" dirty="0"/>
              <a:t>Due Dates for each lab will be posted online</a:t>
            </a:r>
          </a:p>
          <a:p>
            <a:r>
              <a:rPr lang="en-GB" dirty="0"/>
              <a:t>Final Exam</a:t>
            </a:r>
          </a:p>
          <a:p>
            <a:r>
              <a:rPr lang="en-GB" dirty="0"/>
              <a:t>Assignment submission is done with you putting your assignments up on loki.trentu.ca, and then submitting the link to blackboard</a:t>
            </a:r>
          </a:p>
        </p:txBody>
      </p:sp>
    </p:spTree>
    <p:extLst>
      <p:ext uri="{BB962C8B-B14F-4D97-AF65-F5344CB8AC3E}">
        <p14:creationId xmlns:p14="http://schemas.microsoft.com/office/powerpoint/2010/main" val="178994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524000" y="-574602"/>
            <a:ext cx="12192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27600395"/>
              </p:ext>
            </p:extLst>
          </p:nvPr>
        </p:nvGraphicFramePr>
        <p:xfrm>
          <a:off x="457200" y="381000"/>
          <a:ext cx="8229600" cy="5354736"/>
        </p:xfrm>
        <a:graphic>
          <a:graphicData uri="http://schemas.openxmlformats.org/drawingml/2006/table">
            <a:tbl>
              <a:tblPr firstRow="1" firstCol="1" lastRow="1" lastCol="1" bandRow="1" bandCol="1">
                <a:tableStyleId>{5940675A-B579-460E-94D1-54222C63F5DA}</a:tableStyleId>
              </a:tblPr>
              <a:tblGrid>
                <a:gridCol w="4747846">
                  <a:extLst>
                    <a:ext uri="{9D8B030D-6E8A-4147-A177-3AD203B41FA5}">
                      <a16:colId xmlns:a16="http://schemas.microsoft.com/office/drawing/2014/main" val="71675250"/>
                    </a:ext>
                  </a:extLst>
                </a:gridCol>
                <a:gridCol w="1582616">
                  <a:extLst>
                    <a:ext uri="{9D8B030D-6E8A-4147-A177-3AD203B41FA5}">
                      <a16:colId xmlns:a16="http://schemas.microsoft.com/office/drawing/2014/main" val="1708821774"/>
                    </a:ext>
                  </a:extLst>
                </a:gridCol>
                <a:gridCol w="1899138">
                  <a:extLst>
                    <a:ext uri="{9D8B030D-6E8A-4147-A177-3AD203B41FA5}">
                      <a16:colId xmlns:a16="http://schemas.microsoft.com/office/drawing/2014/main" val="126394700"/>
                    </a:ext>
                  </a:extLst>
                </a:gridCol>
              </a:tblGrid>
              <a:tr h="565712">
                <a:tc>
                  <a:txBody>
                    <a:bodyPr/>
                    <a:lstStyle/>
                    <a:p>
                      <a:pPr>
                        <a:spcAft>
                          <a:spcPts val="0"/>
                        </a:spcAft>
                      </a:pPr>
                      <a:r>
                        <a:rPr lang="en-GB" sz="2400">
                          <a:effectLst/>
                          <a:latin typeface="Arial" panose="020B0604020202020204" pitchFamily="34" charset="0"/>
                          <a:ea typeface="Times New Roman" panose="02020603050405020304" pitchFamily="18" charset="0"/>
                        </a:rPr>
                        <a:t>Type of Assignment  </a:t>
                      </a:r>
                      <a:endParaRPr lang="en-CA"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GB" sz="2400">
                          <a:effectLst/>
                          <a:latin typeface="Arial" panose="020B0604020202020204" pitchFamily="34" charset="0"/>
                          <a:ea typeface="Times New Roman" panose="02020603050405020304" pitchFamily="18" charset="0"/>
                        </a:rPr>
                        <a:t>Weighting</a:t>
                      </a:r>
                      <a:endParaRPr lang="en-CA"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GB" sz="2400">
                          <a:effectLst/>
                          <a:latin typeface="Arial" panose="020B0604020202020204" pitchFamily="34" charset="0"/>
                          <a:ea typeface="Times New Roman" panose="02020603050405020304" pitchFamily="18" charset="0"/>
                        </a:rPr>
                        <a:t>Due Date</a:t>
                      </a:r>
                      <a:endParaRPr lang="en-CA"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89017859"/>
                  </a:ext>
                </a:extLst>
              </a:tr>
              <a:tr h="699412">
                <a:tc>
                  <a:txBody>
                    <a:bodyPr/>
                    <a:lstStyle/>
                    <a:p>
                      <a:pPr>
                        <a:spcAft>
                          <a:spcPts val="0"/>
                        </a:spcAft>
                        <a:tabLst>
                          <a:tab pos="971550" algn="l"/>
                        </a:tabLst>
                      </a:pPr>
                      <a:r>
                        <a:rPr lang="en-CA" sz="2400" dirty="0">
                          <a:effectLst/>
                          <a:latin typeface="Times New Roman" panose="02020603050405020304" pitchFamily="18" charset="0"/>
                          <a:ea typeface="Times New Roman" panose="02020603050405020304" pitchFamily="18" charset="0"/>
                        </a:rPr>
                        <a:t>A1:  Basic Webpage, Mostly Image editing stuff</a:t>
                      </a:r>
                    </a:p>
                  </a:txBody>
                  <a:tcPr marL="68580" marR="68580" marT="0" marB="0"/>
                </a:tc>
                <a:tc>
                  <a:txBody>
                    <a:bodyPr/>
                    <a:lstStyle/>
                    <a:p>
                      <a:pPr algn="ctr">
                        <a:spcAft>
                          <a:spcPts val="0"/>
                        </a:spcAft>
                      </a:pPr>
                      <a:r>
                        <a:rPr lang="en-CA" sz="2400" dirty="0">
                          <a:effectLst/>
                          <a:latin typeface="Times New Roman" panose="02020603050405020304" pitchFamily="18" charset="0"/>
                          <a:ea typeface="Times New Roman" panose="02020603050405020304" pitchFamily="18" charset="0"/>
                        </a:rPr>
                        <a:t>10%</a:t>
                      </a:r>
                    </a:p>
                  </a:txBody>
                  <a:tcPr marL="68580" marR="68580" marT="0" marB="0"/>
                </a:tc>
                <a:tc>
                  <a:txBody>
                    <a:bodyPr/>
                    <a:lstStyle/>
                    <a:p>
                      <a:pPr>
                        <a:spcAft>
                          <a:spcPts val="0"/>
                        </a:spcAft>
                      </a:pPr>
                      <a:r>
                        <a:rPr lang="en-US" sz="2400" dirty="0">
                          <a:effectLst/>
                          <a:latin typeface="Times New Roman" panose="02020603050405020304" pitchFamily="18" charset="0"/>
                          <a:ea typeface="Times New Roman" panose="02020603050405020304" pitchFamily="18" charset="0"/>
                        </a:rPr>
                        <a:t>Oct 1</a:t>
                      </a:r>
                      <a:endParaRPr lang="en-CA"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83474956"/>
                  </a:ext>
                </a:extLst>
              </a:tr>
              <a:tr h="699412">
                <a:tc>
                  <a:txBody>
                    <a:bodyPr/>
                    <a:lstStyle/>
                    <a:p>
                      <a:pPr>
                        <a:spcAft>
                          <a:spcPts val="0"/>
                        </a:spcAft>
                        <a:tabLst>
                          <a:tab pos="971550" algn="l"/>
                        </a:tabLst>
                      </a:pPr>
                      <a:r>
                        <a:rPr lang="en-CA" sz="2400" dirty="0">
                          <a:effectLst/>
                          <a:latin typeface="Times New Roman" panose="02020603050405020304" pitchFamily="18" charset="0"/>
                          <a:ea typeface="Times New Roman" panose="02020603050405020304" pitchFamily="18" charset="0"/>
                        </a:rPr>
                        <a:t>A2:  UI mock-ups for a native application </a:t>
                      </a:r>
                    </a:p>
                  </a:txBody>
                  <a:tcPr marL="68580" marR="68580" marT="0" marB="0"/>
                </a:tc>
                <a:tc>
                  <a:txBody>
                    <a:bodyPr/>
                    <a:lstStyle/>
                    <a:p>
                      <a:pPr algn="ctr">
                        <a:spcAft>
                          <a:spcPts val="0"/>
                        </a:spcAft>
                      </a:pPr>
                      <a:r>
                        <a:rPr lang="en-CA" sz="2400" dirty="0">
                          <a:effectLst/>
                          <a:latin typeface="Times New Roman" panose="02020603050405020304" pitchFamily="18" charset="0"/>
                          <a:ea typeface="Times New Roman" panose="02020603050405020304" pitchFamily="18" charset="0"/>
                        </a:rPr>
                        <a:t>10%</a:t>
                      </a:r>
                    </a:p>
                  </a:txBody>
                  <a:tcPr marL="68580" marR="68580" marT="0" marB="0"/>
                </a:tc>
                <a:tc>
                  <a:txBody>
                    <a:bodyPr/>
                    <a:lstStyle/>
                    <a:p>
                      <a:pPr>
                        <a:spcAft>
                          <a:spcPts val="0"/>
                        </a:spcAft>
                      </a:pPr>
                      <a:r>
                        <a:rPr lang="en-CA" sz="2400" dirty="0">
                          <a:effectLst/>
                          <a:latin typeface="Times New Roman" panose="02020603050405020304" pitchFamily="18" charset="0"/>
                          <a:ea typeface="Times New Roman" panose="02020603050405020304" pitchFamily="18" charset="0"/>
                        </a:rPr>
                        <a:t>Oct 15</a:t>
                      </a:r>
                    </a:p>
                  </a:txBody>
                  <a:tcPr marL="68580" marR="68580" marT="0" marB="0"/>
                </a:tc>
                <a:extLst>
                  <a:ext uri="{0D108BD9-81ED-4DB2-BD59-A6C34878D82A}">
                    <a16:rowId xmlns:a16="http://schemas.microsoft.com/office/drawing/2014/main" val="240759985"/>
                  </a:ext>
                </a:extLst>
              </a:tr>
              <a:tr h="699412">
                <a:tc>
                  <a:txBody>
                    <a:bodyPr/>
                    <a:lstStyle/>
                    <a:p>
                      <a:pPr>
                        <a:spcAft>
                          <a:spcPts val="0"/>
                        </a:spcAft>
                        <a:tabLst>
                          <a:tab pos="971550" algn="l"/>
                        </a:tabLst>
                      </a:pPr>
                      <a:r>
                        <a:rPr lang="en-CA" sz="2400" dirty="0">
                          <a:effectLst/>
                          <a:latin typeface="Times New Roman" panose="02020603050405020304" pitchFamily="18" charset="0"/>
                          <a:ea typeface="Times New Roman" panose="02020603050405020304" pitchFamily="18" charset="0"/>
                        </a:rPr>
                        <a:t>A3: Video FX Essay On Security, Privacy, IP law, some webpage improvements – Group Assignment -</a:t>
                      </a:r>
                    </a:p>
                  </a:txBody>
                  <a:tcPr marL="68580" marR="68580" marT="0" marB="0"/>
                </a:tc>
                <a:tc>
                  <a:txBody>
                    <a:bodyPr/>
                    <a:lstStyle/>
                    <a:p>
                      <a:pPr algn="ctr">
                        <a:spcAft>
                          <a:spcPts val="0"/>
                        </a:spcAft>
                      </a:pPr>
                      <a:r>
                        <a:rPr lang="en-CA" sz="2400" dirty="0">
                          <a:effectLst/>
                          <a:latin typeface="Times New Roman" panose="02020603050405020304" pitchFamily="18" charset="0"/>
                          <a:ea typeface="Times New Roman" panose="02020603050405020304" pitchFamily="18" charset="0"/>
                        </a:rPr>
                        <a:t>15%</a:t>
                      </a:r>
                    </a:p>
                  </a:txBody>
                  <a:tcPr marL="68580" marR="68580" marT="0" marB="0"/>
                </a:tc>
                <a:tc>
                  <a:txBody>
                    <a:bodyPr/>
                    <a:lstStyle/>
                    <a:p>
                      <a:pPr>
                        <a:spcAft>
                          <a:spcPts val="0"/>
                        </a:spcAft>
                      </a:pPr>
                      <a:r>
                        <a:rPr lang="en-CA" sz="2400" dirty="0">
                          <a:effectLst/>
                          <a:latin typeface="Times New Roman" panose="02020603050405020304" pitchFamily="18" charset="0"/>
                          <a:ea typeface="Times New Roman" panose="02020603050405020304" pitchFamily="18" charset="0"/>
                        </a:rPr>
                        <a:t>Oct 31</a:t>
                      </a:r>
                    </a:p>
                  </a:txBody>
                  <a:tcPr marL="68580" marR="68580" marT="0" marB="0"/>
                </a:tc>
                <a:extLst>
                  <a:ext uri="{0D108BD9-81ED-4DB2-BD59-A6C34878D82A}">
                    <a16:rowId xmlns:a16="http://schemas.microsoft.com/office/drawing/2014/main" val="2432649144"/>
                  </a:ext>
                </a:extLst>
              </a:tr>
              <a:tr h="1049118">
                <a:tc>
                  <a:txBody>
                    <a:bodyPr/>
                    <a:lstStyle/>
                    <a:p>
                      <a:pPr>
                        <a:spcAft>
                          <a:spcPts val="0"/>
                        </a:spcAft>
                      </a:pPr>
                      <a:r>
                        <a:rPr lang="en-CA" sz="2400" dirty="0">
                          <a:effectLst/>
                          <a:latin typeface="Times New Roman" panose="02020603050405020304" pitchFamily="18" charset="0"/>
                          <a:ea typeface="Times New Roman" panose="02020603050405020304" pitchFamily="18" charset="0"/>
                        </a:rPr>
                        <a:t>A4:  Significant website improvements, multiple versions of website</a:t>
                      </a:r>
                    </a:p>
                  </a:txBody>
                  <a:tcPr marL="68580" marR="68580" marT="0" marB="0"/>
                </a:tc>
                <a:tc>
                  <a:txBody>
                    <a:bodyPr/>
                    <a:lstStyle/>
                    <a:p>
                      <a:pPr algn="ctr">
                        <a:spcAft>
                          <a:spcPts val="0"/>
                        </a:spcAft>
                      </a:pPr>
                      <a:r>
                        <a:rPr lang="en-CA" sz="2400" dirty="0">
                          <a:effectLst/>
                          <a:latin typeface="Times New Roman" panose="02020603050405020304" pitchFamily="18" charset="0"/>
                          <a:ea typeface="Times New Roman" panose="02020603050405020304" pitchFamily="18" charset="0"/>
                        </a:rPr>
                        <a:t>10%</a:t>
                      </a:r>
                    </a:p>
                  </a:txBody>
                  <a:tcPr marL="68580" marR="68580" marT="0" marB="0"/>
                </a:tc>
                <a:tc>
                  <a:txBody>
                    <a:bodyPr/>
                    <a:lstStyle/>
                    <a:p>
                      <a:pPr>
                        <a:spcAft>
                          <a:spcPts val="0"/>
                        </a:spcAft>
                      </a:pPr>
                      <a:r>
                        <a:rPr lang="en-CA" sz="2400" dirty="0">
                          <a:effectLst/>
                          <a:latin typeface="Times New Roman" panose="02020603050405020304" pitchFamily="18" charset="0"/>
                          <a:ea typeface="Times New Roman" panose="02020603050405020304" pitchFamily="18" charset="0"/>
                        </a:rPr>
                        <a:t>Nov 12</a:t>
                      </a:r>
                    </a:p>
                  </a:txBody>
                  <a:tcPr marL="68580" marR="68580" marT="0" marB="0"/>
                </a:tc>
                <a:extLst>
                  <a:ext uri="{0D108BD9-81ED-4DB2-BD59-A6C34878D82A}">
                    <a16:rowId xmlns:a16="http://schemas.microsoft.com/office/drawing/2014/main" val="1668471903"/>
                  </a:ext>
                </a:extLst>
              </a:tr>
              <a:tr h="565712">
                <a:tc>
                  <a:txBody>
                    <a:bodyPr/>
                    <a:lstStyle/>
                    <a:p>
                      <a:pPr>
                        <a:spcAft>
                          <a:spcPts val="0"/>
                        </a:spcAft>
                      </a:pPr>
                      <a:r>
                        <a:rPr lang="en-CA" sz="2400" dirty="0">
                          <a:effectLst/>
                          <a:latin typeface="Times New Roman" panose="02020603050405020304" pitchFamily="18" charset="0"/>
                          <a:ea typeface="Times New Roman" panose="02020603050405020304" pitchFamily="18" charset="0"/>
                        </a:rPr>
                        <a:t>A5:  Optimising Web UX</a:t>
                      </a:r>
                    </a:p>
                  </a:txBody>
                  <a:tcPr marL="68580" marR="68580" marT="0" marB="0"/>
                </a:tc>
                <a:tc>
                  <a:txBody>
                    <a:bodyPr/>
                    <a:lstStyle/>
                    <a:p>
                      <a:pPr algn="ctr">
                        <a:spcAft>
                          <a:spcPts val="0"/>
                        </a:spcAft>
                      </a:pPr>
                      <a:r>
                        <a:rPr lang="en-CA" sz="2400" dirty="0">
                          <a:effectLst/>
                          <a:latin typeface="Times New Roman" panose="02020603050405020304" pitchFamily="18" charset="0"/>
                          <a:ea typeface="Times New Roman" panose="02020603050405020304" pitchFamily="18" charset="0"/>
                        </a:rPr>
                        <a:t>15%</a:t>
                      </a:r>
                    </a:p>
                  </a:txBody>
                  <a:tcPr marL="68580" marR="68580" marT="0" marB="0"/>
                </a:tc>
                <a:tc>
                  <a:txBody>
                    <a:bodyPr/>
                    <a:lstStyle/>
                    <a:p>
                      <a:pPr>
                        <a:spcAft>
                          <a:spcPts val="0"/>
                        </a:spcAft>
                      </a:pPr>
                      <a:r>
                        <a:rPr lang="en-CA" sz="2400" dirty="0">
                          <a:effectLst/>
                          <a:latin typeface="Times New Roman" panose="02020603050405020304" pitchFamily="18" charset="0"/>
                          <a:ea typeface="Times New Roman" panose="02020603050405020304" pitchFamily="18" charset="0"/>
                        </a:rPr>
                        <a:t>Nov 26</a:t>
                      </a:r>
                    </a:p>
                  </a:txBody>
                  <a:tcPr marL="68580" marR="68580" marT="0" marB="0"/>
                </a:tc>
                <a:extLst>
                  <a:ext uri="{0D108BD9-81ED-4DB2-BD59-A6C34878D82A}">
                    <a16:rowId xmlns:a16="http://schemas.microsoft.com/office/drawing/2014/main" val="2596375860"/>
                  </a:ext>
                </a:extLst>
              </a:tr>
              <a:tr h="565712">
                <a:tc>
                  <a:txBody>
                    <a:bodyPr/>
                    <a:lstStyle/>
                    <a:p>
                      <a:pPr>
                        <a:spcAft>
                          <a:spcPts val="0"/>
                        </a:spcAft>
                      </a:pPr>
                      <a:r>
                        <a:rPr lang="en-GB" sz="2400" dirty="0">
                          <a:effectLst/>
                          <a:latin typeface="Arial" panose="020B0604020202020204" pitchFamily="34" charset="0"/>
                          <a:ea typeface="Times New Roman" panose="02020603050405020304" pitchFamily="18" charset="0"/>
                        </a:rPr>
                        <a:t>Final Examination</a:t>
                      </a:r>
                      <a:endParaRPr lang="en-CA"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GB" sz="2400" dirty="0">
                          <a:effectLst/>
                          <a:latin typeface="Arial" panose="020B0604020202020204" pitchFamily="34" charset="0"/>
                          <a:ea typeface="Times New Roman" panose="02020603050405020304" pitchFamily="18" charset="0"/>
                        </a:rPr>
                        <a:t>30%</a:t>
                      </a:r>
                      <a:endParaRPr lang="en-CA"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GB" sz="2400" dirty="0">
                          <a:effectLst/>
                          <a:latin typeface="Arial" panose="020B0604020202020204" pitchFamily="34" charset="0"/>
                          <a:ea typeface="Times New Roman" panose="02020603050405020304" pitchFamily="18" charset="0"/>
                        </a:rPr>
                        <a:t>TBD </a:t>
                      </a:r>
                      <a:endParaRPr lang="en-CA"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82481788"/>
                  </a:ext>
                </a:extLst>
              </a:tr>
            </a:tbl>
          </a:graphicData>
        </a:graphic>
      </p:graphicFrame>
    </p:spTree>
    <p:extLst>
      <p:ext uri="{BB962C8B-B14F-4D97-AF65-F5344CB8AC3E}">
        <p14:creationId xmlns:p14="http://schemas.microsoft.com/office/powerpoint/2010/main" val="165873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B850-EE05-4840-9F2F-94D10FAF435A}"/>
              </a:ext>
            </a:extLst>
          </p:cNvPr>
          <p:cNvSpPr>
            <a:spLocks noGrp="1"/>
          </p:cNvSpPr>
          <p:nvPr>
            <p:ph type="title"/>
          </p:nvPr>
        </p:nvSpPr>
        <p:spPr/>
        <p:txBody>
          <a:bodyPr/>
          <a:lstStyle/>
          <a:p>
            <a:r>
              <a:rPr lang="en-CA" dirty="0"/>
              <a:t>Web Stuff</a:t>
            </a:r>
          </a:p>
        </p:txBody>
      </p:sp>
      <p:sp>
        <p:nvSpPr>
          <p:cNvPr id="3" name="Content Placeholder 2">
            <a:extLst>
              <a:ext uri="{FF2B5EF4-FFF2-40B4-BE49-F238E27FC236}">
                <a16:creationId xmlns:a16="http://schemas.microsoft.com/office/drawing/2014/main" id="{AD5EFA07-EC47-4322-9D2A-DB9B5E924C2B}"/>
              </a:ext>
            </a:extLst>
          </p:cNvPr>
          <p:cNvSpPr>
            <a:spLocks noGrp="1"/>
          </p:cNvSpPr>
          <p:nvPr>
            <p:ph idx="1"/>
          </p:nvPr>
        </p:nvSpPr>
        <p:spPr/>
        <p:txBody>
          <a:bodyPr/>
          <a:lstStyle/>
          <a:p>
            <a:r>
              <a:rPr lang="en-CA" dirty="0"/>
              <a:t>While not explicitly in the assignment outlines, a big fraction of assignments 3, 4 and 5 will be website construction and layout</a:t>
            </a:r>
          </a:p>
          <a:p>
            <a:endParaRPr lang="en-CA" dirty="0"/>
          </a:p>
          <a:p>
            <a:r>
              <a:rPr lang="en-CA" dirty="0"/>
              <a:t>But there’s no point in constructing a blank website, so everything we’re doing is content on the website.  </a:t>
            </a:r>
          </a:p>
        </p:txBody>
      </p:sp>
    </p:spTree>
    <p:extLst>
      <p:ext uri="{BB962C8B-B14F-4D97-AF65-F5344CB8AC3E}">
        <p14:creationId xmlns:p14="http://schemas.microsoft.com/office/powerpoint/2010/main" val="2509947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Cheating</a:t>
            </a:r>
            <a:endParaRPr lang="en-CA" dirty="0"/>
          </a:p>
        </p:txBody>
      </p:sp>
      <p:sp>
        <p:nvSpPr>
          <p:cNvPr id="3" name="Content Placeholder 2"/>
          <p:cNvSpPr>
            <a:spLocks noGrp="1"/>
          </p:cNvSpPr>
          <p:nvPr>
            <p:ph idx="1"/>
          </p:nvPr>
        </p:nvSpPr>
        <p:spPr/>
        <p:txBody>
          <a:bodyPr/>
          <a:lstStyle/>
          <a:p>
            <a:r>
              <a:rPr lang="en-GB" dirty="0"/>
              <a:t>Don’t</a:t>
            </a:r>
          </a:p>
          <a:p>
            <a:r>
              <a:rPr lang="en-GB" dirty="0"/>
              <a:t>I haven’t the time to be nice about it</a:t>
            </a:r>
          </a:p>
          <a:p>
            <a:r>
              <a:rPr lang="en-GB" dirty="0">
                <a:hlinkClick r:id="rId3"/>
              </a:rPr>
              <a:t>https://www.trentu.ca/vpacademic/academic-integrity</a:t>
            </a:r>
            <a:endParaRPr lang="en-GB" dirty="0"/>
          </a:p>
          <a:p>
            <a:endParaRPr lang="en-GB" dirty="0"/>
          </a:p>
          <a:p>
            <a:r>
              <a:rPr lang="en-GB" dirty="0"/>
              <a:t>Has the rules.  </a:t>
            </a:r>
          </a:p>
        </p:txBody>
      </p:sp>
    </p:spTree>
    <p:extLst>
      <p:ext uri="{BB962C8B-B14F-4D97-AF65-F5344CB8AC3E}">
        <p14:creationId xmlns:p14="http://schemas.microsoft.com/office/powerpoint/2010/main" val="277222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964B-7AE1-44FC-86B4-B9B91F6BB416}"/>
              </a:ext>
            </a:extLst>
          </p:cNvPr>
          <p:cNvSpPr>
            <a:spLocks noGrp="1"/>
          </p:cNvSpPr>
          <p:nvPr>
            <p:ph type="title"/>
          </p:nvPr>
        </p:nvSpPr>
        <p:spPr/>
        <p:txBody>
          <a:bodyPr/>
          <a:lstStyle/>
          <a:p>
            <a:r>
              <a:rPr lang="en-CA" dirty="0"/>
              <a:t>Lateness</a:t>
            </a:r>
          </a:p>
        </p:txBody>
      </p:sp>
      <p:sp>
        <p:nvSpPr>
          <p:cNvPr id="3" name="Content Placeholder 2">
            <a:extLst>
              <a:ext uri="{FF2B5EF4-FFF2-40B4-BE49-F238E27FC236}">
                <a16:creationId xmlns:a16="http://schemas.microsoft.com/office/drawing/2014/main" id="{24E1C1BC-1263-4908-A409-A1B9D07C2DE9}"/>
              </a:ext>
            </a:extLst>
          </p:cNvPr>
          <p:cNvSpPr>
            <a:spLocks noGrp="1"/>
          </p:cNvSpPr>
          <p:nvPr>
            <p:ph idx="1"/>
          </p:nvPr>
        </p:nvSpPr>
        <p:spPr/>
        <p:txBody>
          <a:bodyPr>
            <a:normAutofit fontScale="92500"/>
          </a:bodyPr>
          <a:lstStyle/>
          <a:p>
            <a:r>
              <a:rPr lang="en-CA" dirty="0"/>
              <a:t>10% per business day (i.e. any time on Saturday, Sunday or Monday will all be the same one day 10% late). Assignments will not be accepted if they are more than one week late.</a:t>
            </a:r>
          </a:p>
          <a:p>
            <a:r>
              <a:rPr lang="en-CA" dirty="0"/>
              <a:t>Extensions are possible if there is an emergency, or through arrangement with the instructor in advance. Due dates may be adjusted if there are technical problems with Blackboard or key COIS department equipment.</a:t>
            </a:r>
          </a:p>
        </p:txBody>
      </p:sp>
    </p:spTree>
    <p:extLst>
      <p:ext uri="{BB962C8B-B14F-4D97-AF65-F5344CB8AC3E}">
        <p14:creationId xmlns:p14="http://schemas.microsoft.com/office/powerpoint/2010/main" val="4172028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39F0-7B87-4EE1-A548-A7C005910C30}"/>
              </a:ext>
            </a:extLst>
          </p:cNvPr>
          <p:cNvSpPr>
            <a:spLocks noGrp="1"/>
          </p:cNvSpPr>
          <p:nvPr>
            <p:ph type="title"/>
          </p:nvPr>
        </p:nvSpPr>
        <p:spPr/>
        <p:txBody>
          <a:bodyPr/>
          <a:lstStyle/>
          <a:p>
            <a:r>
              <a:rPr lang="en-CA" dirty="0"/>
              <a:t>Lateness Continued</a:t>
            </a:r>
          </a:p>
        </p:txBody>
      </p:sp>
      <p:sp>
        <p:nvSpPr>
          <p:cNvPr id="3" name="Content Placeholder 2">
            <a:extLst>
              <a:ext uri="{FF2B5EF4-FFF2-40B4-BE49-F238E27FC236}">
                <a16:creationId xmlns:a16="http://schemas.microsoft.com/office/drawing/2014/main" id="{3CC2D976-93A9-4D92-8B97-8759DBF61B53}"/>
              </a:ext>
            </a:extLst>
          </p:cNvPr>
          <p:cNvSpPr>
            <a:spLocks noGrp="1"/>
          </p:cNvSpPr>
          <p:nvPr>
            <p:ph idx="1"/>
          </p:nvPr>
        </p:nvSpPr>
        <p:spPr/>
        <p:txBody>
          <a:bodyPr>
            <a:normAutofit fontScale="92500" lnSpcReduction="20000"/>
          </a:bodyPr>
          <a:lstStyle/>
          <a:p>
            <a:r>
              <a:rPr lang="en-CA" dirty="0"/>
              <a:t>In the past I haven’t really enforced lateness</a:t>
            </a:r>
          </a:p>
          <a:p>
            <a:r>
              <a:rPr lang="en-CA" dirty="0"/>
              <a:t>That got me in trouble</a:t>
            </a:r>
          </a:p>
          <a:p>
            <a:r>
              <a:rPr lang="en-CA" dirty="0"/>
              <a:t>So the policy is the policy, but with a  slight caveat.  We’re going to take the date you submitted on blackboard as when it was done.  But when marking the TA’s can’t see what time you uploaded to </a:t>
            </a:r>
            <a:r>
              <a:rPr lang="en-CA" dirty="0" err="1"/>
              <a:t>loki</a:t>
            </a:r>
            <a:endParaRPr lang="en-CA" dirty="0"/>
          </a:p>
          <a:p>
            <a:r>
              <a:rPr lang="en-CA" dirty="0"/>
              <a:t>So in theory you have the time from when the assignment is due until the TA starts marking (which isn’t going to be at midnight) to make last minute changes.  </a:t>
            </a:r>
          </a:p>
        </p:txBody>
      </p:sp>
    </p:spTree>
    <p:extLst>
      <p:ext uri="{BB962C8B-B14F-4D97-AF65-F5344CB8AC3E}">
        <p14:creationId xmlns:p14="http://schemas.microsoft.com/office/powerpoint/2010/main" val="3076011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273E-BBFD-4291-A86F-66120460931B}"/>
              </a:ext>
            </a:extLst>
          </p:cNvPr>
          <p:cNvSpPr>
            <a:spLocks noGrp="1"/>
          </p:cNvSpPr>
          <p:nvPr>
            <p:ph type="title"/>
          </p:nvPr>
        </p:nvSpPr>
        <p:spPr/>
        <p:txBody>
          <a:bodyPr/>
          <a:lstStyle/>
          <a:p>
            <a:r>
              <a:rPr lang="en-CA" dirty="0"/>
              <a:t>Non Functional Requirements</a:t>
            </a:r>
          </a:p>
        </p:txBody>
      </p:sp>
      <p:sp>
        <p:nvSpPr>
          <p:cNvPr id="3" name="Content Placeholder 2">
            <a:extLst>
              <a:ext uri="{FF2B5EF4-FFF2-40B4-BE49-F238E27FC236}">
                <a16:creationId xmlns:a16="http://schemas.microsoft.com/office/drawing/2014/main" id="{FD789203-96E8-4020-BE72-AADB9B0D5724}"/>
              </a:ext>
            </a:extLst>
          </p:cNvPr>
          <p:cNvSpPr>
            <a:spLocks noGrp="1"/>
          </p:cNvSpPr>
          <p:nvPr>
            <p:ph idx="1"/>
          </p:nvPr>
        </p:nvSpPr>
        <p:spPr/>
        <p:txBody>
          <a:bodyPr>
            <a:normAutofit/>
          </a:bodyPr>
          <a:lstStyle/>
          <a:p>
            <a:r>
              <a:rPr lang="en-CA" dirty="0"/>
              <a:t>Software can be broken down into functional requirements (e.g. saving a file is a functional requirement) and non-functional – the style of the save button for example</a:t>
            </a:r>
          </a:p>
          <a:p>
            <a:r>
              <a:rPr lang="en-CA" dirty="0"/>
              <a:t>This course is largely about non functional, but there’s no point in talking about ideas if you can’t implement</a:t>
            </a:r>
          </a:p>
          <a:p>
            <a:r>
              <a:rPr lang="en-CA" dirty="0"/>
              <a:t>So we’re pushing some HTML and CSS on you</a:t>
            </a:r>
          </a:p>
        </p:txBody>
      </p:sp>
    </p:spTree>
    <p:extLst>
      <p:ext uri="{BB962C8B-B14F-4D97-AF65-F5344CB8AC3E}">
        <p14:creationId xmlns:p14="http://schemas.microsoft.com/office/powerpoint/2010/main" val="1520206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Content Placeholder 2"/>
          <p:cNvSpPr>
            <a:spLocks noGrp="1"/>
          </p:cNvSpPr>
          <p:nvPr>
            <p:ph idx="1"/>
          </p:nvPr>
        </p:nvSpPr>
        <p:spPr/>
        <p:txBody>
          <a:bodyPr/>
          <a:lstStyle/>
          <a:p>
            <a:r>
              <a:rPr lang="en-US" dirty="0"/>
              <a:t>Hon B.A. University of Toronto </a:t>
            </a:r>
          </a:p>
          <a:p>
            <a:r>
              <a:rPr lang="en-US" dirty="0"/>
              <a:t>Post-grad certificate Applied Forensic Investigative Sciences Seneca</a:t>
            </a:r>
          </a:p>
          <a:p>
            <a:r>
              <a:rPr lang="en-US" dirty="0"/>
              <a:t>MA Media Production Ryerson</a:t>
            </a:r>
          </a:p>
          <a:p>
            <a:r>
              <a:rPr lang="en-US" dirty="0"/>
              <a:t>Using “New Media” since 1983</a:t>
            </a:r>
          </a:p>
          <a:p>
            <a:r>
              <a:rPr lang="en-US" dirty="0"/>
              <a:t>Two interests: Re-creating reality and Online Networks</a:t>
            </a:r>
          </a:p>
        </p:txBody>
      </p:sp>
    </p:spTree>
    <p:extLst>
      <p:ext uri="{BB962C8B-B14F-4D97-AF65-F5344CB8AC3E}">
        <p14:creationId xmlns:p14="http://schemas.microsoft.com/office/powerpoint/2010/main" val="4094525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Textbook(s)</a:t>
            </a:r>
            <a:endParaRPr lang="en-CA" dirty="0"/>
          </a:p>
        </p:txBody>
      </p:sp>
      <p:sp>
        <p:nvSpPr>
          <p:cNvPr id="3" name="Content Placeholder 2"/>
          <p:cNvSpPr>
            <a:spLocks noGrp="1"/>
          </p:cNvSpPr>
          <p:nvPr>
            <p:ph idx="1"/>
          </p:nvPr>
        </p:nvSpPr>
        <p:spPr/>
        <p:txBody>
          <a:bodyPr/>
          <a:lstStyle/>
          <a:p>
            <a:endParaRPr lang="en-CA" dirty="0"/>
          </a:p>
        </p:txBody>
      </p:sp>
      <p:pic>
        <p:nvPicPr>
          <p:cNvPr id="6" name="Picture 5"/>
          <p:cNvPicPr>
            <a:picLocks noChangeAspect="1"/>
          </p:cNvPicPr>
          <p:nvPr/>
        </p:nvPicPr>
        <p:blipFill>
          <a:blip r:embed="rId3"/>
          <a:stretch>
            <a:fillRect/>
          </a:stretch>
        </p:blipFill>
        <p:spPr>
          <a:xfrm>
            <a:off x="4419600" y="2089227"/>
            <a:ext cx="4206183" cy="4206183"/>
          </a:xfrm>
          <a:prstGeom prst="rect">
            <a:avLst/>
          </a:prstGeom>
        </p:spPr>
      </p:pic>
      <p:sp>
        <p:nvSpPr>
          <p:cNvPr id="9" name="TextBox 8"/>
          <p:cNvSpPr txBox="1"/>
          <p:nvPr/>
        </p:nvSpPr>
        <p:spPr>
          <a:xfrm>
            <a:off x="5105400" y="6204241"/>
            <a:ext cx="3895554" cy="646331"/>
          </a:xfrm>
          <a:prstGeom prst="rect">
            <a:avLst/>
          </a:prstGeom>
          <a:noFill/>
        </p:spPr>
        <p:txBody>
          <a:bodyPr wrap="none" rtlCol="0">
            <a:spAutoFit/>
          </a:bodyPr>
          <a:lstStyle/>
          <a:p>
            <a:r>
              <a:rPr lang="en-GB" dirty="0"/>
              <a:t>This book shapes how you think, it’s an </a:t>
            </a:r>
          </a:p>
          <a:p>
            <a:r>
              <a:rPr lang="en-GB" dirty="0"/>
              <a:t>Important read for everyone</a:t>
            </a:r>
            <a:endParaRPr lang="en-CA" dirty="0"/>
          </a:p>
        </p:txBody>
      </p:sp>
      <p:pic>
        <p:nvPicPr>
          <p:cNvPr id="5" name="Picture 4">
            <a:extLst>
              <a:ext uri="{FF2B5EF4-FFF2-40B4-BE49-F238E27FC236}">
                <a16:creationId xmlns:a16="http://schemas.microsoft.com/office/drawing/2014/main" id="{EFC9D81E-8F49-4C19-BA57-640F725583B2}"/>
              </a:ext>
            </a:extLst>
          </p:cNvPr>
          <p:cNvPicPr>
            <a:picLocks noChangeAspect="1"/>
          </p:cNvPicPr>
          <p:nvPr/>
        </p:nvPicPr>
        <p:blipFill>
          <a:blip r:embed="rId4"/>
          <a:stretch>
            <a:fillRect/>
          </a:stretch>
        </p:blipFill>
        <p:spPr>
          <a:xfrm>
            <a:off x="293058" y="1524000"/>
            <a:ext cx="4290685" cy="5175291"/>
          </a:xfrm>
          <a:prstGeom prst="rect">
            <a:avLst/>
          </a:prstGeom>
        </p:spPr>
      </p:pic>
    </p:spTree>
    <p:extLst>
      <p:ext uri="{BB962C8B-B14F-4D97-AF65-F5344CB8AC3E}">
        <p14:creationId xmlns:p14="http://schemas.microsoft.com/office/powerpoint/2010/main" val="1704631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and Multimedia</a:t>
            </a:r>
            <a:endParaRPr lang="en-CA" dirty="0"/>
          </a:p>
        </p:txBody>
      </p:sp>
      <p:sp>
        <p:nvSpPr>
          <p:cNvPr id="3" name="Content Placeholder 2"/>
          <p:cNvSpPr>
            <a:spLocks noGrp="1"/>
          </p:cNvSpPr>
          <p:nvPr>
            <p:ph idx="1"/>
          </p:nvPr>
        </p:nvSpPr>
        <p:spPr/>
        <p:txBody>
          <a:bodyPr>
            <a:normAutofit lnSpcReduction="10000"/>
          </a:bodyPr>
          <a:lstStyle/>
          <a:p>
            <a:r>
              <a:rPr lang="en-GB" dirty="0"/>
              <a:t>We are going to express ideas about design using multimedia</a:t>
            </a:r>
          </a:p>
          <a:p>
            <a:r>
              <a:rPr lang="en-GB" dirty="0"/>
              <a:t>For our purposes multimedia is</a:t>
            </a:r>
          </a:p>
          <a:p>
            <a:r>
              <a:rPr lang="en-GB" dirty="0"/>
              <a:t>Text</a:t>
            </a:r>
          </a:p>
          <a:p>
            <a:r>
              <a:rPr lang="en-GB" dirty="0"/>
              <a:t>Images</a:t>
            </a:r>
          </a:p>
          <a:p>
            <a:r>
              <a:rPr lang="en-GB" dirty="0"/>
              <a:t>Audio</a:t>
            </a:r>
          </a:p>
          <a:p>
            <a:r>
              <a:rPr lang="en-GB" dirty="0"/>
              <a:t>Video</a:t>
            </a:r>
          </a:p>
          <a:p>
            <a:r>
              <a:rPr lang="en-GB" dirty="0"/>
              <a:t>Interactive (games)</a:t>
            </a:r>
            <a:endParaRPr lang="en-CA" dirty="0"/>
          </a:p>
        </p:txBody>
      </p:sp>
    </p:spTree>
    <p:extLst>
      <p:ext uri="{BB962C8B-B14F-4D97-AF65-F5344CB8AC3E}">
        <p14:creationId xmlns:p14="http://schemas.microsoft.com/office/powerpoint/2010/main" val="25153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624B-C39B-428B-B637-62FBF18D9FE8}"/>
              </a:ext>
            </a:extLst>
          </p:cNvPr>
          <p:cNvSpPr>
            <a:spLocks noGrp="1"/>
          </p:cNvSpPr>
          <p:nvPr>
            <p:ph type="title"/>
          </p:nvPr>
        </p:nvSpPr>
        <p:spPr/>
        <p:txBody>
          <a:bodyPr/>
          <a:lstStyle/>
          <a:p>
            <a:r>
              <a:rPr lang="en-CA" dirty="0"/>
              <a:t>Audio And Video</a:t>
            </a:r>
          </a:p>
        </p:txBody>
      </p:sp>
      <p:sp>
        <p:nvSpPr>
          <p:cNvPr id="3" name="Content Placeholder 2">
            <a:extLst>
              <a:ext uri="{FF2B5EF4-FFF2-40B4-BE49-F238E27FC236}">
                <a16:creationId xmlns:a16="http://schemas.microsoft.com/office/drawing/2014/main" id="{9C916D01-B6D8-4EB7-884E-443FDC660062}"/>
              </a:ext>
            </a:extLst>
          </p:cNvPr>
          <p:cNvSpPr>
            <a:spLocks noGrp="1"/>
          </p:cNvSpPr>
          <p:nvPr>
            <p:ph idx="1"/>
          </p:nvPr>
        </p:nvSpPr>
        <p:spPr/>
        <p:txBody>
          <a:bodyPr>
            <a:normAutofit fontScale="92500" lnSpcReduction="20000"/>
          </a:bodyPr>
          <a:lstStyle/>
          <a:p>
            <a:r>
              <a:rPr lang="en-CA" dirty="0"/>
              <a:t>You will be expected to take video’s (and host them on </a:t>
            </a:r>
            <a:r>
              <a:rPr lang="en-CA" dirty="0" err="1"/>
              <a:t>youtube</a:t>
            </a:r>
            <a:r>
              <a:rPr lang="en-CA" dirty="0"/>
              <a:t>) for this course, notably for the game design level assignment</a:t>
            </a:r>
          </a:p>
          <a:p>
            <a:r>
              <a:rPr lang="en-CA" dirty="0"/>
              <a:t>You will probably also have an audio file on your website</a:t>
            </a:r>
          </a:p>
          <a:p>
            <a:r>
              <a:rPr lang="en-CA" dirty="0"/>
              <a:t>Previous versions of this course had visual effects editing… that was a disaster for people with thin and light laptops (mostly Macs).  </a:t>
            </a:r>
          </a:p>
          <a:p>
            <a:r>
              <a:rPr lang="en-CA" dirty="0"/>
              <a:t>So we had to cut it.  Sorry.  Squirrel lightsabre duels were cool, but it took far too many CPU hours for what we got out of it. </a:t>
            </a:r>
          </a:p>
        </p:txBody>
      </p:sp>
    </p:spTree>
    <p:extLst>
      <p:ext uri="{BB962C8B-B14F-4D97-AF65-F5344CB8AC3E}">
        <p14:creationId xmlns:p14="http://schemas.microsoft.com/office/powerpoint/2010/main" val="3516537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5734-E01B-4EE8-AD76-9BC91DB94C9C}"/>
              </a:ext>
            </a:extLst>
          </p:cNvPr>
          <p:cNvSpPr>
            <a:spLocks noGrp="1"/>
          </p:cNvSpPr>
          <p:nvPr>
            <p:ph type="title"/>
          </p:nvPr>
        </p:nvSpPr>
        <p:spPr/>
        <p:txBody>
          <a:bodyPr/>
          <a:lstStyle/>
          <a:p>
            <a:r>
              <a:rPr lang="en-CA" dirty="0"/>
              <a:t>Lecture Topics</a:t>
            </a:r>
          </a:p>
        </p:txBody>
      </p:sp>
      <p:sp>
        <p:nvSpPr>
          <p:cNvPr id="3" name="Content Placeholder 2">
            <a:extLst>
              <a:ext uri="{FF2B5EF4-FFF2-40B4-BE49-F238E27FC236}">
                <a16:creationId xmlns:a16="http://schemas.microsoft.com/office/drawing/2014/main" id="{8ACFCCB0-25CD-43CF-860B-4B62893CAC91}"/>
              </a:ext>
            </a:extLst>
          </p:cNvPr>
          <p:cNvSpPr>
            <a:spLocks noGrp="1"/>
          </p:cNvSpPr>
          <p:nvPr>
            <p:ph idx="1"/>
          </p:nvPr>
        </p:nvSpPr>
        <p:spPr/>
        <p:txBody>
          <a:bodyPr>
            <a:normAutofit fontScale="92500" lnSpcReduction="20000"/>
          </a:bodyPr>
          <a:lstStyle/>
          <a:p>
            <a:pPr marL="514350" indent="-514350">
              <a:buFont typeface="+mj-lt"/>
              <a:buAutoNum type="arabicPeriod"/>
            </a:pPr>
            <a:r>
              <a:rPr lang="en-CA" dirty="0"/>
              <a:t>Introduction to key course concepts, terminology, and what it means to be a designer for digital media</a:t>
            </a:r>
          </a:p>
          <a:p>
            <a:pPr marL="514350" indent="-514350">
              <a:buFont typeface="+mj-lt"/>
              <a:buAutoNum type="arabicPeriod"/>
            </a:pPr>
            <a:r>
              <a:rPr lang="en-CA" dirty="0"/>
              <a:t>Functionality and User Experience</a:t>
            </a:r>
          </a:p>
          <a:p>
            <a:pPr marL="514350" indent="-514350">
              <a:buFont typeface="+mj-lt"/>
              <a:buAutoNum type="arabicPeriod"/>
            </a:pPr>
            <a:r>
              <a:rPr lang="en-CA" dirty="0"/>
              <a:t>Privacy, Security and Functionality</a:t>
            </a:r>
          </a:p>
          <a:p>
            <a:pPr marL="514350" indent="-514350">
              <a:buFont typeface="+mj-lt"/>
              <a:buAutoNum type="arabicPeriod"/>
            </a:pPr>
            <a:r>
              <a:rPr lang="en-CA" dirty="0"/>
              <a:t>Building blocks of UI elements (text, colour, shape, material, layout) and how to use them</a:t>
            </a:r>
          </a:p>
          <a:p>
            <a:pPr marL="514350" indent="-514350">
              <a:buFont typeface="+mj-lt"/>
              <a:buAutoNum type="arabicPeriod"/>
            </a:pPr>
            <a:endParaRPr lang="en-CA" b="1" dirty="0"/>
          </a:p>
          <a:p>
            <a:pPr marL="514350" indent="-514350">
              <a:buFont typeface="+mj-lt"/>
              <a:buAutoNum type="arabicPeriod"/>
            </a:pPr>
            <a:r>
              <a:rPr lang="en-CA" b="1" dirty="0"/>
              <a:t>READING WEEK</a:t>
            </a:r>
          </a:p>
          <a:p>
            <a:pPr marL="514350" indent="-514350">
              <a:buFont typeface="+mj-lt"/>
              <a:buAutoNum type="arabicPeriod"/>
            </a:pPr>
            <a:r>
              <a:rPr lang="en-CA" dirty="0"/>
              <a:t>UI design tools for applications</a:t>
            </a:r>
          </a:p>
        </p:txBody>
      </p:sp>
    </p:spTree>
    <p:extLst>
      <p:ext uri="{BB962C8B-B14F-4D97-AF65-F5344CB8AC3E}">
        <p14:creationId xmlns:p14="http://schemas.microsoft.com/office/powerpoint/2010/main" val="2023891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57E7-4112-4897-9C9E-45DD2CC1B54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BC54CAE-C9B9-4F29-88E7-15EF876E30F9}"/>
              </a:ext>
            </a:extLst>
          </p:cNvPr>
          <p:cNvSpPr>
            <a:spLocks noGrp="1"/>
          </p:cNvSpPr>
          <p:nvPr>
            <p:ph idx="1"/>
          </p:nvPr>
        </p:nvSpPr>
        <p:spPr/>
        <p:txBody>
          <a:bodyPr>
            <a:normAutofit fontScale="92500" lnSpcReduction="10000"/>
          </a:bodyPr>
          <a:lstStyle/>
          <a:p>
            <a:pPr marL="514350" indent="-514350">
              <a:buFont typeface="+mj-lt"/>
              <a:buAutoNum type="arabicPeriod" startAt="8"/>
            </a:pPr>
            <a:r>
              <a:rPr lang="en-CA" dirty="0"/>
              <a:t>Designing for accessibility</a:t>
            </a:r>
          </a:p>
          <a:p>
            <a:pPr marL="514350" indent="-514350">
              <a:buFont typeface="+mj-lt"/>
              <a:buAutoNum type="arabicPeriod" startAt="8"/>
            </a:pPr>
            <a:r>
              <a:rPr lang="en-CA" dirty="0"/>
              <a:t>Designing for different users (including bots), includes human interface devices, and search engines</a:t>
            </a:r>
          </a:p>
          <a:p>
            <a:pPr marL="514350" indent="-514350">
              <a:buFont typeface="+mj-lt"/>
              <a:buAutoNum type="arabicPeriod" startAt="8"/>
            </a:pPr>
            <a:r>
              <a:rPr lang="en-CA" dirty="0"/>
              <a:t>User experience testing, and evaluation</a:t>
            </a:r>
          </a:p>
          <a:p>
            <a:pPr marL="514350" indent="-514350">
              <a:buFont typeface="+mj-lt"/>
              <a:buAutoNum type="arabicPeriod" startAt="8"/>
            </a:pPr>
            <a:r>
              <a:rPr lang="en-CA" dirty="0"/>
              <a:t>Game Design (systems, gameplay, testing)</a:t>
            </a:r>
          </a:p>
          <a:p>
            <a:pPr marL="514350" indent="-514350">
              <a:buFont typeface="+mj-lt"/>
              <a:buAutoNum type="arabicPeriod" startAt="8"/>
            </a:pPr>
            <a:r>
              <a:rPr lang="en-CA" dirty="0"/>
              <a:t>Game Design, and game systems for serious problems</a:t>
            </a:r>
          </a:p>
          <a:p>
            <a:pPr marL="514350" indent="-514350">
              <a:buFont typeface="+mj-lt"/>
              <a:buAutoNum type="arabicPeriod" startAt="8"/>
            </a:pPr>
            <a:r>
              <a:rPr lang="en-CA" dirty="0"/>
              <a:t>Review</a:t>
            </a:r>
          </a:p>
        </p:txBody>
      </p:sp>
    </p:spTree>
    <p:extLst>
      <p:ext uri="{BB962C8B-B14F-4D97-AF65-F5344CB8AC3E}">
        <p14:creationId xmlns:p14="http://schemas.microsoft.com/office/powerpoint/2010/main" val="2135109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a:t>
            </a:r>
            <a:endParaRPr lang="en-CA" dirty="0"/>
          </a:p>
        </p:txBody>
      </p:sp>
      <p:sp>
        <p:nvSpPr>
          <p:cNvPr id="3" name="Content Placeholder 2"/>
          <p:cNvSpPr>
            <a:spLocks noGrp="1"/>
          </p:cNvSpPr>
          <p:nvPr>
            <p:ph idx="1"/>
          </p:nvPr>
        </p:nvSpPr>
        <p:spPr/>
        <p:txBody>
          <a:bodyPr/>
          <a:lstStyle/>
          <a:p>
            <a:r>
              <a:rPr lang="en-GB" dirty="0"/>
              <a:t>By now you should all know how to produce text on a page… </a:t>
            </a:r>
          </a:p>
          <a:p>
            <a:r>
              <a:rPr lang="en-GB" dirty="0"/>
              <a:t>We’ll do a quick overview of some things you can do to manipulate images between this lecture and the lab</a:t>
            </a:r>
            <a:endParaRPr lang="en-CA" dirty="0"/>
          </a:p>
        </p:txBody>
      </p:sp>
    </p:spTree>
    <p:extLst>
      <p:ext uri="{BB962C8B-B14F-4D97-AF65-F5344CB8AC3E}">
        <p14:creationId xmlns:p14="http://schemas.microsoft.com/office/powerpoint/2010/main" val="46108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Photoshopping!</a:t>
            </a:r>
            <a:endParaRPr lang="en-CA" dirty="0"/>
          </a:p>
        </p:txBody>
      </p:sp>
      <p:sp>
        <p:nvSpPr>
          <p:cNvPr id="3" name="Content Placeholder 2"/>
          <p:cNvSpPr>
            <a:spLocks noGrp="1"/>
          </p:cNvSpPr>
          <p:nvPr>
            <p:ph idx="1"/>
          </p:nvPr>
        </p:nvSpPr>
        <p:spPr/>
        <p:txBody>
          <a:bodyPr/>
          <a:lstStyle/>
          <a:p>
            <a:r>
              <a:rPr lang="en-GB" dirty="0"/>
              <a:t>Removing people (and stuff) from photos!</a:t>
            </a:r>
          </a:p>
          <a:p>
            <a:r>
              <a:rPr lang="en-GB" dirty="0"/>
              <a:t>These are some random people from a website</a:t>
            </a:r>
          </a:p>
          <a:p>
            <a:endParaRPr lang="en-CA" dirty="0"/>
          </a:p>
        </p:txBody>
      </p:sp>
      <p:pic>
        <p:nvPicPr>
          <p:cNvPr id="7" name="Picture 6"/>
          <p:cNvPicPr>
            <a:picLocks noChangeAspect="1"/>
          </p:cNvPicPr>
          <p:nvPr/>
        </p:nvPicPr>
        <p:blipFill>
          <a:blip r:embed="rId3"/>
          <a:stretch>
            <a:fillRect/>
          </a:stretch>
        </p:blipFill>
        <p:spPr>
          <a:xfrm>
            <a:off x="14748" y="3158003"/>
            <a:ext cx="4852219" cy="3639164"/>
          </a:xfrm>
          <a:prstGeom prst="rect">
            <a:avLst/>
          </a:prstGeom>
        </p:spPr>
      </p:pic>
      <p:pic>
        <p:nvPicPr>
          <p:cNvPr id="8" name="Picture 7"/>
          <p:cNvPicPr>
            <a:picLocks noChangeAspect="1"/>
          </p:cNvPicPr>
          <p:nvPr/>
        </p:nvPicPr>
        <p:blipFill>
          <a:blip r:embed="rId4"/>
          <a:stretch>
            <a:fillRect/>
          </a:stretch>
        </p:blipFill>
        <p:spPr>
          <a:xfrm>
            <a:off x="5029200" y="3048000"/>
            <a:ext cx="4038600" cy="3749167"/>
          </a:xfrm>
          <a:prstGeom prst="rect">
            <a:avLst/>
          </a:prstGeom>
        </p:spPr>
      </p:pic>
    </p:spTree>
    <p:extLst>
      <p:ext uri="{BB962C8B-B14F-4D97-AF65-F5344CB8AC3E}">
        <p14:creationId xmlns:p14="http://schemas.microsoft.com/office/powerpoint/2010/main" val="1194801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24CD5-39FF-4C21-97DE-EEF4EF5CF707}"/>
              </a:ext>
            </a:extLst>
          </p:cNvPr>
          <p:cNvSpPr>
            <a:spLocks noGrp="1"/>
          </p:cNvSpPr>
          <p:nvPr>
            <p:ph type="title"/>
          </p:nvPr>
        </p:nvSpPr>
        <p:spPr/>
        <p:txBody>
          <a:bodyPr/>
          <a:lstStyle/>
          <a:p>
            <a:r>
              <a:rPr lang="en-US" dirty="0"/>
              <a:t>Tutorial</a:t>
            </a:r>
            <a:endParaRPr lang="en-CA" dirty="0"/>
          </a:p>
        </p:txBody>
      </p:sp>
      <p:sp>
        <p:nvSpPr>
          <p:cNvPr id="3" name="Content Placeholder 2">
            <a:extLst>
              <a:ext uri="{FF2B5EF4-FFF2-40B4-BE49-F238E27FC236}">
                <a16:creationId xmlns:a16="http://schemas.microsoft.com/office/drawing/2014/main" id="{1E69CC77-D34B-47FB-B44C-32860F0ED0F8}"/>
              </a:ext>
            </a:extLst>
          </p:cNvPr>
          <p:cNvSpPr>
            <a:spLocks noGrp="1"/>
          </p:cNvSpPr>
          <p:nvPr>
            <p:ph idx="1"/>
          </p:nvPr>
        </p:nvSpPr>
        <p:spPr/>
        <p:txBody>
          <a:bodyPr/>
          <a:lstStyle/>
          <a:p>
            <a:r>
              <a:rPr lang="en-CA" dirty="0">
                <a:hlinkClick r:id="rId2"/>
              </a:rPr>
              <a:t>http://psd.tutsplus.com/tutorials/photo-effects-tutorials/quick-tip-remove-a-person-from-a-photo-with-photoshop-cs5’s-content-aware-feature/</a:t>
            </a:r>
            <a:endParaRPr lang="en-CA" dirty="0"/>
          </a:p>
          <a:p>
            <a:endParaRPr lang="en-CA" dirty="0"/>
          </a:p>
          <a:p>
            <a:endParaRPr lang="en-CA" dirty="0"/>
          </a:p>
        </p:txBody>
      </p:sp>
    </p:spTree>
    <p:extLst>
      <p:ext uri="{BB962C8B-B14F-4D97-AF65-F5344CB8AC3E}">
        <p14:creationId xmlns:p14="http://schemas.microsoft.com/office/powerpoint/2010/main" val="3856947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Graphics?</a:t>
            </a:r>
            <a:endParaRPr lang="en-CA" dirty="0"/>
          </a:p>
        </p:txBody>
      </p:sp>
      <p:sp>
        <p:nvSpPr>
          <p:cNvPr id="3" name="Content Placeholder 2"/>
          <p:cNvSpPr>
            <a:spLocks noGrp="1"/>
          </p:cNvSpPr>
          <p:nvPr>
            <p:ph idx="1"/>
          </p:nvPr>
        </p:nvSpPr>
        <p:spPr/>
        <p:txBody>
          <a:bodyPr/>
          <a:lstStyle/>
          <a:p>
            <a:r>
              <a:rPr lang="en-GB" dirty="0"/>
              <a:t>NO!</a:t>
            </a:r>
          </a:p>
          <a:p>
            <a:r>
              <a:rPr lang="en-GB" dirty="0"/>
              <a:t>None of the good stuffs (algorithms on how to actually implement any of these features).  </a:t>
            </a:r>
          </a:p>
          <a:p>
            <a:endParaRPr lang="en-GB" dirty="0"/>
          </a:p>
          <a:p>
            <a:r>
              <a:rPr lang="en-GB" dirty="0"/>
              <a:t>We’re not going to be </a:t>
            </a:r>
            <a:r>
              <a:rPr lang="en-GB" dirty="0" err="1"/>
              <a:t>photoshop</a:t>
            </a:r>
            <a:r>
              <a:rPr lang="en-GB" dirty="0"/>
              <a:t> experts or graphic design experts from this.  We’re going to have an overview of some of the neat stuff you can do with image manipulation</a:t>
            </a:r>
          </a:p>
        </p:txBody>
      </p:sp>
    </p:spTree>
    <p:extLst>
      <p:ext uri="{BB962C8B-B14F-4D97-AF65-F5344CB8AC3E}">
        <p14:creationId xmlns:p14="http://schemas.microsoft.com/office/powerpoint/2010/main" val="2125192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manipulation and Adobe</a:t>
            </a:r>
            <a:endParaRPr lang="en-CA" dirty="0"/>
          </a:p>
        </p:txBody>
      </p:sp>
      <p:sp>
        <p:nvSpPr>
          <p:cNvPr id="3" name="Content Placeholder 2"/>
          <p:cNvSpPr>
            <a:spLocks noGrp="1"/>
          </p:cNvSpPr>
          <p:nvPr>
            <p:ph idx="1"/>
          </p:nvPr>
        </p:nvSpPr>
        <p:spPr/>
        <p:txBody>
          <a:bodyPr/>
          <a:lstStyle/>
          <a:p>
            <a:r>
              <a:rPr lang="en-GB" dirty="0"/>
              <a:t>While I have a habit of saying ‘</a:t>
            </a:r>
            <a:r>
              <a:rPr lang="en-GB" dirty="0" err="1"/>
              <a:t>photoshopping</a:t>
            </a:r>
            <a:r>
              <a:rPr lang="en-GB" dirty="0"/>
              <a:t>’ GIMP will get the job done. </a:t>
            </a:r>
          </a:p>
          <a:p>
            <a:r>
              <a:rPr lang="en-GB" dirty="0"/>
              <a:t>As will other tools (paint.net would be a prime choice)</a:t>
            </a:r>
          </a:p>
          <a:p>
            <a:r>
              <a:rPr lang="en-GB" dirty="0"/>
              <a:t>E.g.</a:t>
            </a:r>
          </a:p>
          <a:p>
            <a:endParaRPr lang="en-GB" dirty="0"/>
          </a:p>
          <a:p>
            <a:r>
              <a:rPr lang="en-GB" dirty="0">
                <a:hlinkClick r:id="rId3"/>
              </a:rPr>
              <a:t>https://www.youtube.com/watch?v=RZp7BvQJnU8</a:t>
            </a:r>
            <a:endParaRPr lang="en-GB" dirty="0"/>
          </a:p>
          <a:p>
            <a:endParaRPr lang="en-GB" dirty="0"/>
          </a:p>
        </p:txBody>
      </p:sp>
    </p:spTree>
    <p:extLst>
      <p:ext uri="{BB962C8B-B14F-4D97-AF65-F5344CB8AC3E}">
        <p14:creationId xmlns:p14="http://schemas.microsoft.com/office/powerpoint/2010/main" val="4163652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CENTAUR Wearable Computer (1996)</a:t>
            </a:r>
          </a:p>
        </p:txBody>
      </p:sp>
      <p:pic>
        <p:nvPicPr>
          <p:cNvPr id="6" name="Picture 5" descr="centaurmovie6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456255"/>
            <a:ext cx="8140700" cy="5130800"/>
          </a:xfrm>
          <a:prstGeom prst="rect">
            <a:avLst/>
          </a:prstGeom>
        </p:spPr>
      </p:pic>
    </p:spTree>
    <p:extLst>
      <p:ext uri="{BB962C8B-B14F-4D97-AF65-F5344CB8AC3E}">
        <p14:creationId xmlns:p14="http://schemas.microsoft.com/office/powerpoint/2010/main" val="3245515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Legal</a:t>
            </a:r>
            <a:endParaRPr lang="en-CA" dirty="0"/>
          </a:p>
        </p:txBody>
      </p:sp>
      <p:sp>
        <p:nvSpPr>
          <p:cNvPr id="3" name="Content Placeholder 2"/>
          <p:cNvSpPr>
            <a:spLocks noGrp="1"/>
          </p:cNvSpPr>
          <p:nvPr>
            <p:ph idx="1"/>
          </p:nvPr>
        </p:nvSpPr>
        <p:spPr/>
        <p:txBody>
          <a:bodyPr/>
          <a:lstStyle/>
          <a:p>
            <a:r>
              <a:rPr lang="en-GB" dirty="0"/>
              <a:t>Who owns words on a page?</a:t>
            </a:r>
          </a:p>
          <a:p>
            <a:r>
              <a:rPr lang="en-GB" dirty="0"/>
              <a:t>Who owns your phone? </a:t>
            </a:r>
          </a:p>
          <a:p>
            <a:r>
              <a:rPr lang="en-GB" dirty="0"/>
              <a:t>Who owns the software on your phone? </a:t>
            </a:r>
          </a:p>
          <a:p>
            <a:r>
              <a:rPr lang="en-GB" dirty="0"/>
              <a:t>Who owns pictures taken with your phone? </a:t>
            </a:r>
            <a:br>
              <a:rPr lang="en-GB" dirty="0"/>
            </a:br>
            <a:endParaRPr lang="en-GB" dirty="0"/>
          </a:p>
          <a:p>
            <a:r>
              <a:rPr lang="en-GB" dirty="0"/>
              <a:t>Who *should* own those things?  </a:t>
            </a:r>
          </a:p>
          <a:p>
            <a:endParaRPr lang="en-CA" dirty="0"/>
          </a:p>
        </p:txBody>
      </p:sp>
    </p:spTree>
    <p:extLst>
      <p:ext uri="{BB962C8B-B14F-4D97-AF65-F5344CB8AC3E}">
        <p14:creationId xmlns:p14="http://schemas.microsoft.com/office/powerpoint/2010/main" val="3106958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DD935-DEFC-416A-A1A7-F81481B8A4D1}"/>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2863F389-DFA4-4472-A358-55834D02C098}"/>
              </a:ext>
            </a:extLst>
          </p:cNvPr>
          <p:cNvPicPr>
            <a:picLocks noGrp="1" noChangeAspect="1"/>
          </p:cNvPicPr>
          <p:nvPr>
            <p:ph idx="1"/>
          </p:nvPr>
        </p:nvPicPr>
        <p:blipFill>
          <a:blip r:embed="rId3"/>
          <a:stretch>
            <a:fillRect/>
          </a:stretch>
        </p:blipFill>
        <p:spPr>
          <a:xfrm>
            <a:off x="-76200" y="76200"/>
            <a:ext cx="9591164" cy="6705600"/>
          </a:xfrm>
          <a:prstGeom prst="rect">
            <a:avLst/>
          </a:prstGeom>
        </p:spPr>
      </p:pic>
    </p:spTree>
    <p:extLst>
      <p:ext uri="{BB962C8B-B14F-4D97-AF65-F5344CB8AC3E}">
        <p14:creationId xmlns:p14="http://schemas.microsoft.com/office/powerpoint/2010/main" val="326795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Game Design</a:t>
            </a:r>
            <a:endParaRPr lang="en-CA" dirty="0"/>
          </a:p>
        </p:txBody>
      </p:sp>
      <p:sp>
        <p:nvSpPr>
          <p:cNvPr id="3" name="Content Placeholder 2"/>
          <p:cNvSpPr>
            <a:spLocks noGrp="1"/>
          </p:cNvSpPr>
          <p:nvPr>
            <p:ph idx="1"/>
          </p:nvPr>
        </p:nvSpPr>
        <p:spPr/>
        <p:txBody>
          <a:bodyPr/>
          <a:lstStyle/>
          <a:p>
            <a:r>
              <a:rPr lang="en-GB" dirty="0"/>
              <a:t>What is fun?  </a:t>
            </a:r>
          </a:p>
          <a:p>
            <a:endParaRPr lang="en-GB" dirty="0"/>
          </a:p>
          <a:p>
            <a:endParaRPr lang="en-GB" dirty="0"/>
          </a:p>
          <a:p>
            <a:endParaRPr lang="en-CA" dirty="0"/>
          </a:p>
        </p:txBody>
      </p:sp>
    </p:spTree>
    <p:extLst>
      <p:ext uri="{BB962C8B-B14F-4D97-AF65-F5344CB8AC3E}">
        <p14:creationId xmlns:p14="http://schemas.microsoft.com/office/powerpoint/2010/main" val="332687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Websites</a:t>
            </a:r>
            <a:endParaRPr lang="en-CA" dirty="0"/>
          </a:p>
        </p:txBody>
      </p:sp>
      <p:sp>
        <p:nvSpPr>
          <p:cNvPr id="3" name="Content Placeholder 2"/>
          <p:cNvSpPr>
            <a:spLocks noGrp="1"/>
          </p:cNvSpPr>
          <p:nvPr>
            <p:ph idx="1"/>
          </p:nvPr>
        </p:nvSpPr>
        <p:spPr/>
        <p:txBody>
          <a:bodyPr/>
          <a:lstStyle/>
          <a:p>
            <a:r>
              <a:rPr lang="en-GB" dirty="0"/>
              <a:t>Every Assignment in this course will have a bit of HTML and CSS (probably)</a:t>
            </a:r>
          </a:p>
          <a:p>
            <a:endParaRPr lang="en-GB" dirty="0"/>
          </a:p>
          <a:p>
            <a:r>
              <a:rPr lang="en-GB" dirty="0"/>
              <a:t>Those are the basis of how information is presented on the web.  It’s all of the formatting, style and structure of content.  You are expected to apply what we talk about with design to this.  </a:t>
            </a:r>
          </a:p>
          <a:p>
            <a:endParaRPr lang="en-GB" dirty="0"/>
          </a:p>
        </p:txBody>
      </p:sp>
    </p:spTree>
    <p:extLst>
      <p:ext uri="{BB962C8B-B14F-4D97-AF65-F5344CB8AC3E}">
        <p14:creationId xmlns:p14="http://schemas.microsoft.com/office/powerpoint/2010/main" val="200551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ECCB-54A6-4D95-B5B0-5498A959DBF6}"/>
              </a:ext>
            </a:extLst>
          </p:cNvPr>
          <p:cNvSpPr>
            <a:spLocks noGrp="1"/>
          </p:cNvSpPr>
          <p:nvPr>
            <p:ph type="title"/>
          </p:nvPr>
        </p:nvSpPr>
        <p:spPr/>
        <p:txBody>
          <a:bodyPr/>
          <a:lstStyle/>
          <a:p>
            <a:r>
              <a:rPr lang="en-CA" dirty="0"/>
              <a:t>HTML And CSS</a:t>
            </a:r>
          </a:p>
        </p:txBody>
      </p:sp>
      <p:sp>
        <p:nvSpPr>
          <p:cNvPr id="3" name="Content Placeholder 2">
            <a:extLst>
              <a:ext uri="{FF2B5EF4-FFF2-40B4-BE49-F238E27FC236}">
                <a16:creationId xmlns:a16="http://schemas.microsoft.com/office/drawing/2014/main" id="{1C0DD9A7-DEF8-4078-BD33-4B7E041A58D6}"/>
              </a:ext>
            </a:extLst>
          </p:cNvPr>
          <p:cNvSpPr>
            <a:spLocks noGrp="1"/>
          </p:cNvSpPr>
          <p:nvPr>
            <p:ph idx="1"/>
          </p:nvPr>
        </p:nvSpPr>
        <p:spPr/>
        <p:txBody>
          <a:bodyPr/>
          <a:lstStyle/>
          <a:p>
            <a:r>
              <a:rPr lang="en-CA" dirty="0"/>
              <a:t>For the past couple of years I’ve had students write actual HTML and CSS to make web pages</a:t>
            </a:r>
          </a:p>
          <a:p>
            <a:endParaRPr lang="en-CA" dirty="0"/>
          </a:p>
          <a:p>
            <a:r>
              <a:rPr lang="en-CA" dirty="0"/>
              <a:t>On one hand, that isn’t hard, but you also don’t get something eye catching.  </a:t>
            </a:r>
          </a:p>
          <a:p>
            <a:endParaRPr lang="en-CA" dirty="0"/>
          </a:p>
          <a:p>
            <a:endParaRPr lang="en-CA" dirty="0"/>
          </a:p>
        </p:txBody>
      </p:sp>
    </p:spTree>
    <p:extLst>
      <p:ext uri="{BB962C8B-B14F-4D97-AF65-F5344CB8AC3E}">
        <p14:creationId xmlns:p14="http://schemas.microsoft.com/office/powerpoint/2010/main" val="1406243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Interfaces</a:t>
            </a:r>
            <a:endParaRPr lang="en-CA" dirty="0"/>
          </a:p>
        </p:txBody>
      </p:sp>
      <p:sp>
        <p:nvSpPr>
          <p:cNvPr id="3" name="Content Placeholder 2"/>
          <p:cNvSpPr>
            <a:spLocks noGrp="1"/>
          </p:cNvSpPr>
          <p:nvPr>
            <p:ph idx="1"/>
          </p:nvPr>
        </p:nvSpPr>
        <p:spPr/>
        <p:txBody>
          <a:bodyPr/>
          <a:lstStyle/>
          <a:p>
            <a:r>
              <a:rPr lang="en-CA" dirty="0">
                <a:hlinkClick r:id="rId3"/>
              </a:rPr>
              <a:t>https://www.youtube.com/watch?v=PWWYkxQCFfQ</a:t>
            </a:r>
            <a:endParaRPr lang="en-CA" dirty="0"/>
          </a:p>
          <a:p>
            <a:endParaRPr lang="en-CA" dirty="0"/>
          </a:p>
        </p:txBody>
      </p:sp>
      <p:pic>
        <p:nvPicPr>
          <p:cNvPr id="4" name="PWWYkxQCFfQ"/>
          <p:cNvPicPr>
            <a:picLocks noRot="1" noChangeAspect="1"/>
          </p:cNvPicPr>
          <p:nvPr>
            <a:videoFile r:link="rId1"/>
          </p:nvPr>
        </p:nvPicPr>
        <p:blipFill>
          <a:blip r:embed="rId4"/>
          <a:stretch>
            <a:fillRect/>
          </a:stretch>
        </p:blipFill>
        <p:spPr>
          <a:xfrm>
            <a:off x="1295400" y="2438400"/>
            <a:ext cx="7010400" cy="3943350"/>
          </a:xfrm>
          <a:prstGeom prst="rect">
            <a:avLst/>
          </a:prstGeom>
        </p:spPr>
      </p:pic>
    </p:spTree>
    <p:extLst>
      <p:ext uri="{BB962C8B-B14F-4D97-AF65-F5344CB8AC3E}">
        <p14:creationId xmlns:p14="http://schemas.microsoft.com/office/powerpoint/2010/main" val="28114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FB67-1D66-4508-93AD-DB62E6C893DD}"/>
              </a:ext>
            </a:extLst>
          </p:cNvPr>
          <p:cNvSpPr>
            <a:spLocks noGrp="1"/>
          </p:cNvSpPr>
          <p:nvPr>
            <p:ph type="title"/>
          </p:nvPr>
        </p:nvSpPr>
        <p:spPr/>
        <p:txBody>
          <a:bodyPr/>
          <a:lstStyle/>
          <a:p>
            <a:r>
              <a:rPr lang="en-CA" dirty="0"/>
              <a:t>UI Devices for us</a:t>
            </a:r>
          </a:p>
        </p:txBody>
      </p:sp>
      <p:pic>
        <p:nvPicPr>
          <p:cNvPr id="1026" name="Picture 2" descr="Xbox Adaptive Controller">
            <a:extLst>
              <a:ext uri="{FF2B5EF4-FFF2-40B4-BE49-F238E27FC236}">
                <a16:creationId xmlns:a16="http://schemas.microsoft.com/office/drawing/2014/main" id="{DE021411-17DA-4F0C-8636-E04264CB57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17638"/>
            <a:ext cx="4144432" cy="15541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urface dial">
            <a:extLst>
              <a:ext uri="{FF2B5EF4-FFF2-40B4-BE49-F238E27FC236}">
                <a16:creationId xmlns:a16="http://schemas.microsoft.com/office/drawing/2014/main" id="{74D91102-8CB5-4A84-98CE-B8709FAC466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614737" cy="25141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
            <a:extLst>
              <a:ext uri="{FF2B5EF4-FFF2-40B4-BE49-F238E27FC236}">
                <a16:creationId xmlns:a16="http://schemas.microsoft.com/office/drawing/2014/main" id="{EB37B2B6-9F41-4EFC-93DB-929557C7AF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1371600"/>
            <a:ext cx="3427512" cy="22844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esla touch screen">
            <a:extLst>
              <a:ext uri="{FF2B5EF4-FFF2-40B4-BE49-F238E27FC236}">
                <a16:creationId xmlns:a16="http://schemas.microsoft.com/office/drawing/2014/main" id="{6A974973-82EA-4554-9A45-71AB90A9A7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2739" y="3796660"/>
            <a:ext cx="4246033" cy="238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473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BE698-8186-47CD-9E1B-A48D965D2915}"/>
              </a:ext>
            </a:extLst>
          </p:cNvPr>
          <p:cNvSpPr>
            <a:spLocks noGrp="1"/>
          </p:cNvSpPr>
          <p:nvPr>
            <p:ph type="title"/>
          </p:nvPr>
        </p:nvSpPr>
        <p:spPr/>
        <p:txBody>
          <a:bodyPr/>
          <a:lstStyle/>
          <a:p>
            <a:r>
              <a:rPr lang="en-US" dirty="0"/>
              <a:t>UI Devices for Us</a:t>
            </a:r>
            <a:endParaRPr lang="en-CA" dirty="0"/>
          </a:p>
        </p:txBody>
      </p:sp>
      <p:sp>
        <p:nvSpPr>
          <p:cNvPr id="3" name="Content Placeholder 2">
            <a:extLst>
              <a:ext uri="{FF2B5EF4-FFF2-40B4-BE49-F238E27FC236}">
                <a16:creationId xmlns:a16="http://schemas.microsoft.com/office/drawing/2014/main" id="{EA6EECFF-1B85-47FE-90B6-F41A1CF75DC4}"/>
              </a:ext>
            </a:extLst>
          </p:cNvPr>
          <p:cNvSpPr>
            <a:spLocks noGrp="1"/>
          </p:cNvSpPr>
          <p:nvPr>
            <p:ph idx="1"/>
          </p:nvPr>
        </p:nvSpPr>
        <p:spPr/>
        <p:txBody>
          <a:bodyPr/>
          <a:lstStyle/>
          <a:p>
            <a:r>
              <a:rPr lang="en-CA" dirty="0"/>
              <a:t>https://www.xbox.com/en-US/xbox-one/accessibility</a:t>
            </a:r>
          </a:p>
          <a:p>
            <a:r>
              <a:rPr lang="en-CA" dirty="0"/>
              <a:t>https://redmondmag.com/articles/2018/01/16/adapt-surface-dial-to-a-task.aspx</a:t>
            </a:r>
          </a:p>
          <a:p>
            <a:r>
              <a:rPr lang="en-CA" dirty="0"/>
              <a:t>https://www.playstation.com/en-us/explore/accessories/</a:t>
            </a:r>
          </a:p>
          <a:p>
            <a:r>
              <a:rPr lang="en-CA" dirty="0"/>
              <a:t>https://www.youtube.com/watch?v=TZ0HsN-tblo</a:t>
            </a:r>
          </a:p>
          <a:p>
            <a:endParaRPr lang="en-CA" dirty="0"/>
          </a:p>
        </p:txBody>
      </p:sp>
    </p:spTree>
    <p:extLst>
      <p:ext uri="{BB962C8B-B14F-4D97-AF65-F5344CB8AC3E}">
        <p14:creationId xmlns:p14="http://schemas.microsoft.com/office/powerpoint/2010/main" val="1278993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0CFA-11E5-485F-9C05-BC46FAD3332B}"/>
              </a:ext>
            </a:extLst>
          </p:cNvPr>
          <p:cNvSpPr>
            <a:spLocks noGrp="1"/>
          </p:cNvSpPr>
          <p:nvPr>
            <p:ph type="title"/>
          </p:nvPr>
        </p:nvSpPr>
        <p:spPr/>
        <p:txBody>
          <a:bodyPr/>
          <a:lstStyle/>
          <a:p>
            <a:r>
              <a:rPr lang="en-CA" dirty="0"/>
              <a:t>Problems</a:t>
            </a:r>
          </a:p>
        </p:txBody>
      </p:sp>
      <p:sp>
        <p:nvSpPr>
          <p:cNvPr id="3" name="Content Placeholder 2">
            <a:extLst>
              <a:ext uri="{FF2B5EF4-FFF2-40B4-BE49-F238E27FC236}">
                <a16:creationId xmlns:a16="http://schemas.microsoft.com/office/drawing/2014/main" id="{0E7C178A-FF11-40E7-B847-0FA7E20D4E77}"/>
              </a:ext>
            </a:extLst>
          </p:cNvPr>
          <p:cNvSpPr>
            <a:spLocks noGrp="1"/>
          </p:cNvSpPr>
          <p:nvPr>
            <p:ph idx="1"/>
          </p:nvPr>
        </p:nvSpPr>
        <p:spPr/>
        <p:txBody>
          <a:bodyPr/>
          <a:lstStyle/>
          <a:p>
            <a:r>
              <a:rPr lang="en-CA" dirty="0"/>
              <a:t>How do you enter a password (or product code) on a PS4 controller?</a:t>
            </a:r>
          </a:p>
          <a:p>
            <a:r>
              <a:rPr lang="en-CA" dirty="0"/>
              <a:t>Can someone with mobility issues or only one arm use a game controller?</a:t>
            </a:r>
          </a:p>
          <a:p>
            <a:r>
              <a:rPr lang="en-CA" dirty="0"/>
              <a:t>What the hell is that Surface dial thing? </a:t>
            </a:r>
          </a:p>
          <a:p>
            <a:r>
              <a:rPr lang="en-CA" dirty="0"/>
              <a:t>How do you safely enter a destination while driving?  (or control other vehicle functions)</a:t>
            </a:r>
          </a:p>
          <a:p>
            <a:endParaRPr lang="en-CA" dirty="0"/>
          </a:p>
        </p:txBody>
      </p:sp>
    </p:spTree>
    <p:extLst>
      <p:ext uri="{BB962C8B-B14F-4D97-AF65-F5344CB8AC3E}">
        <p14:creationId xmlns:p14="http://schemas.microsoft.com/office/powerpoint/2010/main" val="3608749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a:t>
            </a:r>
            <a:endParaRPr lang="en-CA" dirty="0"/>
          </a:p>
        </p:txBody>
      </p:sp>
      <p:sp>
        <p:nvSpPr>
          <p:cNvPr id="3" name="Content Placeholder 2"/>
          <p:cNvSpPr>
            <a:spLocks noGrp="1"/>
          </p:cNvSpPr>
          <p:nvPr>
            <p:ph idx="1"/>
          </p:nvPr>
        </p:nvSpPr>
        <p:spPr/>
        <p:txBody>
          <a:bodyPr/>
          <a:lstStyle/>
          <a:p>
            <a:r>
              <a:rPr lang="en-GB" dirty="0"/>
              <a:t>Design is about understanding who your users are</a:t>
            </a:r>
          </a:p>
          <a:p>
            <a:r>
              <a:rPr lang="en-GB" dirty="0"/>
              <a:t>What problems they will have (and prevent them)</a:t>
            </a:r>
          </a:p>
          <a:p>
            <a:r>
              <a:rPr lang="en-GB" dirty="0"/>
              <a:t>Broadly understanding technical limitations.  -No bridges made of depleted uranium. </a:t>
            </a:r>
          </a:p>
          <a:p>
            <a:endParaRPr lang="en-CA" dirty="0"/>
          </a:p>
        </p:txBody>
      </p:sp>
    </p:spTree>
    <p:extLst>
      <p:ext uri="{BB962C8B-B14F-4D97-AF65-F5344CB8AC3E}">
        <p14:creationId xmlns:p14="http://schemas.microsoft.com/office/powerpoint/2010/main" val="2351005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CENTAUR (1996)</a:t>
            </a:r>
          </a:p>
        </p:txBody>
      </p:sp>
      <p:pic>
        <p:nvPicPr>
          <p:cNvPr id="6" name="Picture 5" descr="centaurhudpov6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095" y="1294190"/>
            <a:ext cx="7184571" cy="5388428"/>
          </a:xfrm>
          <a:prstGeom prst="rect">
            <a:avLst/>
          </a:prstGeom>
        </p:spPr>
      </p:pic>
    </p:spTree>
    <p:extLst>
      <p:ext uri="{BB962C8B-B14F-4D97-AF65-F5344CB8AC3E}">
        <p14:creationId xmlns:p14="http://schemas.microsoft.com/office/powerpoint/2010/main" val="1739846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6DC4-6704-45C8-866A-C94D4A46B489}"/>
              </a:ext>
            </a:extLst>
          </p:cNvPr>
          <p:cNvSpPr>
            <a:spLocks noGrp="1"/>
          </p:cNvSpPr>
          <p:nvPr>
            <p:ph type="title"/>
          </p:nvPr>
        </p:nvSpPr>
        <p:spPr/>
        <p:txBody>
          <a:bodyPr/>
          <a:lstStyle/>
          <a:p>
            <a:r>
              <a:rPr lang="en-CA" dirty="0"/>
              <a:t>Because It’s Hilarious </a:t>
            </a:r>
          </a:p>
        </p:txBody>
      </p:sp>
      <p:pic>
        <p:nvPicPr>
          <p:cNvPr id="4" name="Content Placeholder 3">
            <a:extLst>
              <a:ext uri="{FF2B5EF4-FFF2-40B4-BE49-F238E27FC236}">
                <a16:creationId xmlns:a16="http://schemas.microsoft.com/office/drawing/2014/main" id="{A473C3D2-3F41-47EB-A1A1-8DCA55F1A0C8}"/>
              </a:ext>
            </a:extLst>
          </p:cNvPr>
          <p:cNvPicPr>
            <a:picLocks noGrp="1" noChangeAspect="1"/>
          </p:cNvPicPr>
          <p:nvPr>
            <p:ph sz="half" idx="1"/>
          </p:nvPr>
        </p:nvPicPr>
        <p:blipFill>
          <a:blip r:embed="rId3"/>
          <a:stretch>
            <a:fillRect/>
          </a:stretch>
        </p:blipFill>
        <p:spPr>
          <a:xfrm>
            <a:off x="457200" y="1864699"/>
            <a:ext cx="4038600" cy="3996964"/>
          </a:xfrm>
          <a:prstGeom prst="rect">
            <a:avLst/>
          </a:prstGeom>
        </p:spPr>
      </p:pic>
      <p:sp>
        <p:nvSpPr>
          <p:cNvPr id="5" name="Content Placeholder 4">
            <a:extLst>
              <a:ext uri="{FF2B5EF4-FFF2-40B4-BE49-F238E27FC236}">
                <a16:creationId xmlns:a16="http://schemas.microsoft.com/office/drawing/2014/main" id="{05C26CC4-4357-4B82-91C9-43AF27AD1D50}"/>
              </a:ext>
            </a:extLst>
          </p:cNvPr>
          <p:cNvSpPr>
            <a:spLocks noGrp="1"/>
          </p:cNvSpPr>
          <p:nvPr>
            <p:ph sz="half" idx="2"/>
          </p:nvPr>
        </p:nvSpPr>
        <p:spPr/>
        <p:txBody>
          <a:bodyPr>
            <a:normAutofit lnSpcReduction="10000"/>
          </a:bodyPr>
          <a:lstStyle/>
          <a:p>
            <a:r>
              <a:rPr lang="en-CA" dirty="0"/>
              <a:t>US Senator “likes” hardcore pornography video which shows up on his official twitter feed</a:t>
            </a:r>
          </a:p>
          <a:p>
            <a:endParaRPr lang="en-CA" dirty="0"/>
          </a:p>
          <a:p>
            <a:r>
              <a:rPr lang="en-CA" dirty="0"/>
              <a:t>Which happened in (2017)</a:t>
            </a:r>
          </a:p>
          <a:p>
            <a:endParaRPr lang="en-CA" dirty="0"/>
          </a:p>
          <a:p>
            <a:r>
              <a:rPr lang="en-CA" dirty="0"/>
              <a:t>UI/UX design!</a:t>
            </a:r>
          </a:p>
        </p:txBody>
      </p:sp>
      <p:sp>
        <p:nvSpPr>
          <p:cNvPr id="6" name="TextBox 5">
            <a:extLst>
              <a:ext uri="{FF2B5EF4-FFF2-40B4-BE49-F238E27FC236}">
                <a16:creationId xmlns:a16="http://schemas.microsoft.com/office/drawing/2014/main" id="{B407E828-819F-416E-B701-418AC22CA780}"/>
              </a:ext>
            </a:extLst>
          </p:cNvPr>
          <p:cNvSpPr txBox="1"/>
          <p:nvPr/>
        </p:nvSpPr>
        <p:spPr>
          <a:xfrm>
            <a:off x="1905000" y="6054808"/>
            <a:ext cx="3962400" cy="507831"/>
          </a:xfrm>
          <a:prstGeom prst="rect">
            <a:avLst/>
          </a:prstGeom>
          <a:noFill/>
        </p:spPr>
        <p:txBody>
          <a:bodyPr wrap="square">
            <a:spAutoFit/>
          </a:bodyPr>
          <a:lstStyle/>
          <a:p>
            <a:r>
              <a:rPr lang="en-CA" sz="900" dirty="0"/>
              <a:t>http://www.mirror.co.uk/news/world-news/senator-ted-cruz-likes-pornography-11152754</a:t>
            </a:r>
          </a:p>
          <a:p>
            <a:r>
              <a:rPr lang="en-CA" sz="900" dirty="0"/>
              <a:t>Sept 11/12</a:t>
            </a:r>
            <a:r>
              <a:rPr lang="en-CA" sz="900" baseline="30000" dirty="0"/>
              <a:t>th</a:t>
            </a:r>
            <a:r>
              <a:rPr lang="en-CA" sz="900" dirty="0"/>
              <a:t> 2017</a:t>
            </a:r>
          </a:p>
        </p:txBody>
      </p:sp>
    </p:spTree>
    <p:extLst>
      <p:ext uri="{BB962C8B-B14F-4D97-AF65-F5344CB8AC3E}">
        <p14:creationId xmlns:p14="http://schemas.microsoft.com/office/powerpoint/2010/main" val="329876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DC58-1FFF-4762-9215-99C92706E67E}"/>
              </a:ext>
            </a:extLst>
          </p:cNvPr>
          <p:cNvSpPr>
            <a:spLocks noGrp="1"/>
          </p:cNvSpPr>
          <p:nvPr>
            <p:ph type="title"/>
          </p:nvPr>
        </p:nvSpPr>
        <p:spPr/>
        <p:txBody>
          <a:bodyPr>
            <a:normAutofit fontScale="90000"/>
          </a:bodyPr>
          <a:lstStyle/>
          <a:p>
            <a:r>
              <a:rPr lang="en-CA" dirty="0"/>
              <a:t>Who Is the Governor-General?</a:t>
            </a:r>
            <a:br>
              <a:rPr lang="en-CA" dirty="0"/>
            </a:br>
            <a:r>
              <a:rPr lang="en-CA" sz="1800" dirty="0"/>
              <a:t>Hint:  Not that guy.  </a:t>
            </a:r>
            <a:br>
              <a:rPr lang="en-CA" dirty="0"/>
            </a:br>
            <a:endParaRPr lang="en-CA" dirty="0"/>
          </a:p>
        </p:txBody>
      </p:sp>
      <p:pic>
        <p:nvPicPr>
          <p:cNvPr id="4" name="Content Placeholder 3">
            <a:extLst>
              <a:ext uri="{FF2B5EF4-FFF2-40B4-BE49-F238E27FC236}">
                <a16:creationId xmlns:a16="http://schemas.microsoft.com/office/drawing/2014/main" id="{846898BD-7B6D-4E8D-818D-CFD47B2BB50E}"/>
              </a:ext>
            </a:extLst>
          </p:cNvPr>
          <p:cNvPicPr>
            <a:picLocks noGrp="1" noChangeAspect="1"/>
          </p:cNvPicPr>
          <p:nvPr>
            <p:ph idx="1"/>
          </p:nvPr>
        </p:nvPicPr>
        <p:blipFill>
          <a:blip r:embed="rId3"/>
          <a:stretch>
            <a:fillRect/>
          </a:stretch>
        </p:blipFill>
        <p:spPr>
          <a:xfrm>
            <a:off x="990600" y="2209800"/>
            <a:ext cx="7329494" cy="4525963"/>
          </a:xfrm>
          <a:prstGeom prst="rect">
            <a:avLst/>
          </a:prstGeom>
        </p:spPr>
      </p:pic>
      <p:sp>
        <p:nvSpPr>
          <p:cNvPr id="3" name="TextBox 2">
            <a:extLst>
              <a:ext uri="{FF2B5EF4-FFF2-40B4-BE49-F238E27FC236}">
                <a16:creationId xmlns:a16="http://schemas.microsoft.com/office/drawing/2014/main" id="{2C245915-DD7E-4B62-8BE2-9AF985DCEBBE}"/>
              </a:ext>
            </a:extLst>
          </p:cNvPr>
          <p:cNvSpPr txBox="1"/>
          <p:nvPr/>
        </p:nvSpPr>
        <p:spPr>
          <a:xfrm>
            <a:off x="685800" y="1600200"/>
            <a:ext cx="6637651" cy="369332"/>
          </a:xfrm>
          <a:prstGeom prst="rect">
            <a:avLst/>
          </a:prstGeom>
          <a:noFill/>
        </p:spPr>
        <p:txBody>
          <a:bodyPr wrap="none" rtlCol="0">
            <a:spAutoFit/>
          </a:bodyPr>
          <a:lstStyle/>
          <a:p>
            <a:r>
              <a:rPr lang="en-CA" dirty="0"/>
              <a:t>How does the user know the page is wrong  if they don’t read it all?</a:t>
            </a:r>
          </a:p>
        </p:txBody>
      </p:sp>
    </p:spTree>
    <p:extLst>
      <p:ext uri="{BB962C8B-B14F-4D97-AF65-F5344CB8AC3E}">
        <p14:creationId xmlns:p14="http://schemas.microsoft.com/office/powerpoint/2010/main" val="2832075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An example From 2016</a:t>
            </a:r>
          </a:p>
        </p:txBody>
      </p:sp>
      <p:pic>
        <p:nvPicPr>
          <p:cNvPr id="5122" name="Picture 2" descr="Microsoft bo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305" y="1524000"/>
            <a:ext cx="9082383"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572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C766-9DA0-4202-9FAB-8738A282A562}"/>
              </a:ext>
            </a:extLst>
          </p:cNvPr>
          <p:cNvSpPr>
            <a:spLocks noGrp="1"/>
          </p:cNvSpPr>
          <p:nvPr>
            <p:ph type="title"/>
          </p:nvPr>
        </p:nvSpPr>
        <p:spPr/>
        <p:txBody>
          <a:bodyPr/>
          <a:lstStyle/>
          <a:p>
            <a:r>
              <a:rPr lang="en-US" dirty="0"/>
              <a:t>An example from 2016</a:t>
            </a:r>
            <a:endParaRPr lang="en-CA" dirty="0"/>
          </a:p>
        </p:txBody>
      </p:sp>
      <p:sp>
        <p:nvSpPr>
          <p:cNvPr id="3" name="Content Placeholder 2">
            <a:extLst>
              <a:ext uri="{FF2B5EF4-FFF2-40B4-BE49-F238E27FC236}">
                <a16:creationId xmlns:a16="http://schemas.microsoft.com/office/drawing/2014/main" id="{9B15C2F4-1279-46A4-81EC-A32F2DB8518D}"/>
              </a:ext>
            </a:extLst>
          </p:cNvPr>
          <p:cNvSpPr>
            <a:spLocks noGrp="1"/>
          </p:cNvSpPr>
          <p:nvPr>
            <p:ph idx="1"/>
          </p:nvPr>
        </p:nvSpPr>
        <p:spPr/>
        <p:txBody>
          <a:bodyPr/>
          <a:lstStyle/>
          <a:p>
            <a:r>
              <a:rPr lang="en-CA" dirty="0"/>
              <a:t>http://www.bbc.com/news/technology-36376962</a:t>
            </a:r>
            <a:br>
              <a:rPr lang="en-CA" dirty="0"/>
            </a:br>
            <a:br>
              <a:rPr lang="en-CA" dirty="0"/>
            </a:br>
            <a:r>
              <a:rPr lang="en-CA" dirty="0"/>
              <a:t>Clicking</a:t>
            </a:r>
            <a:r>
              <a:rPr lang="en-CA" baseline="0" dirty="0"/>
              <a:t> OK or X in the upper right starts the upgrade, clicking the “Click Here” changes the upgrade</a:t>
            </a:r>
            <a:endParaRPr lang="en-CA" dirty="0"/>
          </a:p>
          <a:p>
            <a:endParaRPr lang="en-CA" dirty="0"/>
          </a:p>
        </p:txBody>
      </p:sp>
    </p:spTree>
    <p:extLst>
      <p:ext uri="{BB962C8B-B14F-4D97-AF65-F5344CB8AC3E}">
        <p14:creationId xmlns:p14="http://schemas.microsoft.com/office/powerpoint/2010/main" val="2618913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61325A1-E98A-4E0D-8C02-DD74B0DBFFB3}"/>
              </a:ext>
            </a:extLst>
          </p:cNvPr>
          <p:cNvPicPr>
            <a:picLocks noGrp="1" noChangeAspect="1"/>
          </p:cNvPicPr>
          <p:nvPr>
            <p:ph idx="1"/>
          </p:nvPr>
        </p:nvPicPr>
        <p:blipFill>
          <a:blip r:embed="rId3"/>
          <a:stretch>
            <a:fillRect/>
          </a:stretch>
        </p:blipFill>
        <p:spPr>
          <a:xfrm>
            <a:off x="1219200" y="76200"/>
            <a:ext cx="6576229" cy="6583362"/>
          </a:xfrm>
          <a:prstGeom prst="rect">
            <a:avLst/>
          </a:prstGeom>
        </p:spPr>
      </p:pic>
    </p:spTree>
    <p:extLst>
      <p:ext uri="{BB962C8B-B14F-4D97-AF65-F5344CB8AC3E}">
        <p14:creationId xmlns:p14="http://schemas.microsoft.com/office/powerpoint/2010/main" val="3273890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AD16-4281-4119-BEA7-3F2CEA93FEEC}"/>
              </a:ext>
            </a:extLst>
          </p:cNvPr>
          <p:cNvSpPr>
            <a:spLocks noGrp="1"/>
          </p:cNvSpPr>
          <p:nvPr>
            <p:ph type="title"/>
          </p:nvPr>
        </p:nvSpPr>
        <p:spPr/>
        <p:txBody>
          <a:bodyPr/>
          <a:lstStyle/>
          <a:p>
            <a:r>
              <a:rPr lang="en-US" dirty="0"/>
              <a:t>Facebook</a:t>
            </a:r>
            <a:endParaRPr lang="en-CA" dirty="0"/>
          </a:p>
        </p:txBody>
      </p:sp>
      <p:sp>
        <p:nvSpPr>
          <p:cNvPr id="3" name="Content Placeholder 2">
            <a:extLst>
              <a:ext uri="{FF2B5EF4-FFF2-40B4-BE49-F238E27FC236}">
                <a16:creationId xmlns:a16="http://schemas.microsoft.com/office/drawing/2014/main" id="{A132E85A-3FBB-47C2-B098-632F4BF75FF3}"/>
              </a:ext>
            </a:extLst>
          </p:cNvPr>
          <p:cNvSpPr>
            <a:spLocks noGrp="1"/>
          </p:cNvSpPr>
          <p:nvPr>
            <p:ph idx="1"/>
          </p:nvPr>
        </p:nvSpPr>
        <p:spPr/>
        <p:txBody>
          <a:bodyPr/>
          <a:lstStyle/>
          <a:p>
            <a:r>
              <a:rPr lang="en-CA" dirty="0"/>
              <a:t>https://www.usatoday.com/story/tech/news/2018/09/05/half-facebook-users-say-they-dont-understand-news-feed/1190595002/  Sept 2018</a:t>
            </a:r>
          </a:p>
          <a:p>
            <a:endParaRPr lang="en-CA" dirty="0"/>
          </a:p>
        </p:txBody>
      </p:sp>
    </p:spTree>
    <p:extLst>
      <p:ext uri="{BB962C8B-B14F-4D97-AF65-F5344CB8AC3E}">
        <p14:creationId xmlns:p14="http://schemas.microsoft.com/office/powerpoint/2010/main" val="4009417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Conflict</a:t>
            </a:r>
            <a:endParaRPr lang="en-CA" dirty="0"/>
          </a:p>
        </p:txBody>
      </p:sp>
      <p:sp>
        <p:nvSpPr>
          <p:cNvPr id="3" name="Content Placeholder 2"/>
          <p:cNvSpPr>
            <a:spLocks noGrp="1"/>
          </p:cNvSpPr>
          <p:nvPr>
            <p:ph idx="1"/>
          </p:nvPr>
        </p:nvSpPr>
        <p:spPr/>
        <p:txBody>
          <a:bodyPr/>
          <a:lstStyle/>
          <a:p>
            <a:r>
              <a:rPr lang="en-GB" dirty="0"/>
              <a:t>Multiple users have conflicting goals or requirements</a:t>
            </a:r>
          </a:p>
          <a:p>
            <a:r>
              <a:rPr lang="en-GB" dirty="0"/>
              <a:t>Technology limits can limit you to A or B (e.g. battery life or performance)</a:t>
            </a:r>
          </a:p>
          <a:p>
            <a:r>
              <a:rPr lang="en-GB" dirty="0"/>
              <a:t>Design is in many cases a series of </a:t>
            </a:r>
            <a:r>
              <a:rPr lang="en-GB" b="1" dirty="0" err="1"/>
              <a:t>tradeoffs</a:t>
            </a:r>
            <a:endParaRPr lang="en-GB" b="1" dirty="0"/>
          </a:p>
        </p:txBody>
      </p:sp>
    </p:spTree>
    <p:extLst>
      <p:ext uri="{BB962C8B-B14F-4D97-AF65-F5344CB8AC3E}">
        <p14:creationId xmlns:p14="http://schemas.microsoft.com/office/powerpoint/2010/main" val="3277301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Qualitative Design</a:t>
            </a:r>
            <a:endParaRPr lang="en-CA" dirty="0"/>
          </a:p>
        </p:txBody>
      </p:sp>
      <p:sp>
        <p:nvSpPr>
          <p:cNvPr id="3" name="Content Placeholder 2"/>
          <p:cNvSpPr>
            <a:spLocks noGrp="1"/>
          </p:cNvSpPr>
          <p:nvPr>
            <p:ph idx="1"/>
          </p:nvPr>
        </p:nvSpPr>
        <p:spPr/>
        <p:txBody>
          <a:bodyPr/>
          <a:lstStyle/>
          <a:p>
            <a:r>
              <a:rPr lang="en-GB" dirty="0"/>
              <a:t>That’s this course</a:t>
            </a:r>
          </a:p>
          <a:p>
            <a:r>
              <a:rPr lang="en-GB" dirty="0"/>
              <a:t>Understanding the principles that might apply</a:t>
            </a:r>
          </a:p>
          <a:p>
            <a:r>
              <a:rPr lang="en-GB" dirty="0"/>
              <a:t>Shaping how you think about  designing things</a:t>
            </a:r>
          </a:p>
          <a:p>
            <a:r>
              <a:rPr lang="en-GB" dirty="0"/>
              <a:t>And what trade-offs you are making </a:t>
            </a:r>
          </a:p>
          <a:p>
            <a:endParaRPr lang="en-CA" dirty="0"/>
          </a:p>
          <a:p>
            <a:endParaRPr lang="en-CA" dirty="0"/>
          </a:p>
        </p:txBody>
      </p:sp>
    </p:spTree>
    <p:extLst>
      <p:ext uri="{BB962C8B-B14F-4D97-AF65-F5344CB8AC3E}">
        <p14:creationId xmlns:p14="http://schemas.microsoft.com/office/powerpoint/2010/main" val="4221769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Quantitative design</a:t>
            </a:r>
            <a:endParaRPr lang="en-CA" dirty="0"/>
          </a:p>
        </p:txBody>
      </p:sp>
      <p:sp>
        <p:nvSpPr>
          <p:cNvPr id="3" name="Content Placeholder 2"/>
          <p:cNvSpPr>
            <a:spLocks noGrp="1"/>
          </p:cNvSpPr>
          <p:nvPr>
            <p:ph idx="1"/>
          </p:nvPr>
        </p:nvSpPr>
        <p:spPr/>
        <p:txBody>
          <a:bodyPr/>
          <a:lstStyle/>
          <a:p>
            <a:r>
              <a:rPr lang="en-GB" dirty="0"/>
              <a:t>can be a complex exercise in statistics, modelling, data representation, data collection machine learning </a:t>
            </a:r>
          </a:p>
          <a:p>
            <a:r>
              <a:rPr lang="en-GB" dirty="0"/>
              <a:t>Most of the time that’s a waste of money.  </a:t>
            </a:r>
          </a:p>
          <a:p>
            <a:r>
              <a:rPr lang="en-GB" dirty="0"/>
              <a:t>E.g. What colour should this logo be?</a:t>
            </a:r>
          </a:p>
          <a:p>
            <a:r>
              <a:rPr lang="en-GB" dirty="0"/>
              <a:t>How many hundred people do you want to survey for an ‘optimum’ choice. </a:t>
            </a:r>
            <a:endParaRPr lang="en-CA" dirty="0"/>
          </a:p>
          <a:p>
            <a:endParaRPr lang="en-CA" dirty="0"/>
          </a:p>
        </p:txBody>
      </p:sp>
    </p:spTree>
    <p:extLst>
      <p:ext uri="{BB962C8B-B14F-4D97-AF65-F5344CB8AC3E}">
        <p14:creationId xmlns:p14="http://schemas.microsoft.com/office/powerpoint/2010/main" val="3292385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Reliant Robin Video</a:t>
            </a:r>
            <a:endParaRPr lang="en-CA" dirty="0"/>
          </a:p>
        </p:txBody>
      </p:sp>
      <p:sp>
        <p:nvSpPr>
          <p:cNvPr id="3" name="Content Placeholder 2"/>
          <p:cNvSpPr>
            <a:spLocks noGrp="1"/>
          </p:cNvSpPr>
          <p:nvPr>
            <p:ph idx="1"/>
          </p:nvPr>
        </p:nvSpPr>
        <p:spPr/>
        <p:txBody>
          <a:bodyPr>
            <a:normAutofit fontScale="92500" lnSpcReduction="20000"/>
          </a:bodyPr>
          <a:lstStyle/>
          <a:p>
            <a:r>
              <a:rPr lang="en-GB" dirty="0"/>
              <a:t>Perhaps…. Not so great</a:t>
            </a:r>
          </a:p>
          <a:p>
            <a:endParaRPr lang="en-GB" dirty="0"/>
          </a:p>
          <a:p>
            <a:r>
              <a:rPr lang="en-GB" dirty="0"/>
              <a:t>And yet it’s illustrative for combining many great ideas</a:t>
            </a:r>
          </a:p>
          <a:p>
            <a:r>
              <a:rPr lang="en-GB" strike="sngStrike" dirty="0">
                <a:hlinkClick r:id="rId3"/>
              </a:rPr>
              <a:t>http://www.topgear.com/uk/videos/clarkson-tips-over-reliant-robin</a:t>
            </a:r>
            <a:endParaRPr lang="en-GB" strike="sngStrike" dirty="0"/>
          </a:p>
          <a:p>
            <a:r>
              <a:rPr lang="en-GB" dirty="0">
                <a:hlinkClick r:id="rId4"/>
              </a:rPr>
              <a:t>https://www.wimp.com/top-gear-drives-a-reliant-robin-to-find-out-why-it-was-so-popular/</a:t>
            </a:r>
            <a:endParaRPr lang="en-GB" dirty="0"/>
          </a:p>
          <a:p>
            <a:endParaRPr lang="en-GB" dirty="0"/>
          </a:p>
          <a:p>
            <a:r>
              <a:rPr lang="en-GB" dirty="0"/>
              <a:t>(Same video, BBC is </a:t>
            </a:r>
            <a:r>
              <a:rPr lang="en-GB" dirty="0" err="1"/>
              <a:t>flakey</a:t>
            </a:r>
            <a:r>
              <a:rPr lang="en-GB" dirty="0"/>
              <a:t>).</a:t>
            </a:r>
          </a:p>
          <a:p>
            <a:endParaRPr lang="en-CA" dirty="0"/>
          </a:p>
        </p:txBody>
      </p:sp>
    </p:spTree>
    <p:extLst>
      <p:ext uri="{BB962C8B-B14F-4D97-AF65-F5344CB8AC3E}">
        <p14:creationId xmlns:p14="http://schemas.microsoft.com/office/powerpoint/2010/main" val="365547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entaurweb2compres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
            <a:ext cx="9144000" cy="6744182"/>
          </a:xfrm>
          <a:prstGeom prst="rect">
            <a:avLst/>
          </a:prstGeom>
        </p:spPr>
      </p:pic>
    </p:spTree>
    <p:extLst>
      <p:ext uri="{BB962C8B-B14F-4D97-AF65-F5344CB8AC3E}">
        <p14:creationId xmlns:p14="http://schemas.microsoft.com/office/powerpoint/2010/main" val="2836104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If We Have time</a:t>
            </a:r>
          </a:p>
        </p:txBody>
      </p:sp>
      <p:sp>
        <p:nvSpPr>
          <p:cNvPr id="3" name="Content Placeholder 2"/>
          <p:cNvSpPr>
            <a:spLocks noGrp="1"/>
          </p:cNvSpPr>
          <p:nvPr>
            <p:ph idx="1"/>
          </p:nvPr>
        </p:nvSpPr>
        <p:spPr/>
        <p:txBody>
          <a:bodyPr>
            <a:normAutofit fontScale="77500" lnSpcReduction="20000"/>
          </a:bodyPr>
          <a:lstStyle/>
          <a:p>
            <a:r>
              <a:rPr lang="en-CA" dirty="0"/>
              <a:t>We’ll talk later in the course about mobile phones a bit more</a:t>
            </a:r>
          </a:p>
          <a:p>
            <a:endParaRPr lang="en-CA" dirty="0"/>
          </a:p>
          <a:p>
            <a:r>
              <a:rPr lang="en-CA" dirty="0"/>
              <a:t>But in 2014 mobile usage overtook desktop users in Internet usage. </a:t>
            </a:r>
          </a:p>
          <a:p>
            <a:endParaRPr lang="en-CA" dirty="0"/>
          </a:p>
          <a:p>
            <a:r>
              <a:rPr lang="en-CA" dirty="0"/>
              <a:t>The problem is that ‘mobile devices’ run a very large spectrum</a:t>
            </a:r>
          </a:p>
          <a:p>
            <a:endParaRPr lang="en-CA" dirty="0"/>
          </a:p>
          <a:p>
            <a:r>
              <a:rPr lang="en-CA" dirty="0">
                <a:hlinkClick r:id="rId3"/>
              </a:rPr>
              <a:t>http://www.smartinsights.com/mobile-marketing/mobile-marketing-analytics/mobile-marketing-statistics/</a:t>
            </a:r>
            <a:endParaRPr lang="en-CA" dirty="0"/>
          </a:p>
          <a:p>
            <a:endParaRPr lang="en-CA" dirty="0"/>
          </a:p>
          <a:p>
            <a:endParaRPr lang="en-CA" dirty="0"/>
          </a:p>
          <a:p>
            <a:endParaRPr lang="en-CA" dirty="0"/>
          </a:p>
        </p:txBody>
      </p:sp>
    </p:spTree>
    <p:extLst>
      <p:ext uri="{BB962C8B-B14F-4D97-AF65-F5344CB8AC3E}">
        <p14:creationId xmlns:p14="http://schemas.microsoft.com/office/powerpoint/2010/main" val="3424305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Mobile phones</a:t>
            </a:r>
          </a:p>
        </p:txBody>
      </p:sp>
      <p:sp>
        <p:nvSpPr>
          <p:cNvPr id="3" name="Content Placeholder 2"/>
          <p:cNvSpPr>
            <a:spLocks noGrp="1"/>
          </p:cNvSpPr>
          <p:nvPr>
            <p:ph idx="1"/>
          </p:nvPr>
        </p:nvSpPr>
        <p:spPr/>
        <p:txBody>
          <a:bodyPr/>
          <a:lstStyle/>
          <a:p>
            <a:r>
              <a:rPr lang="en-CA" dirty="0"/>
              <a:t>How many of you are using a phone that was released more than 3 years ago? </a:t>
            </a:r>
          </a:p>
          <a:p>
            <a:endParaRPr lang="en-CA" dirty="0"/>
          </a:p>
          <a:p>
            <a:r>
              <a:rPr lang="en-CA" dirty="0"/>
              <a:t>How many of you are using a phone that wasn’t a flagship?</a:t>
            </a:r>
          </a:p>
          <a:p>
            <a:endParaRPr lang="en-CA" dirty="0"/>
          </a:p>
          <a:p>
            <a:r>
              <a:rPr lang="en-CA" dirty="0"/>
              <a:t>That has consequences for security, compatibility and UX</a:t>
            </a:r>
          </a:p>
        </p:txBody>
      </p:sp>
    </p:spTree>
    <p:extLst>
      <p:ext uri="{BB962C8B-B14F-4D97-AF65-F5344CB8AC3E}">
        <p14:creationId xmlns:p14="http://schemas.microsoft.com/office/powerpoint/2010/main" val="3032437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India vs Canada</a:t>
            </a:r>
          </a:p>
        </p:txBody>
      </p:sp>
      <p:sp>
        <p:nvSpPr>
          <p:cNvPr id="3" name="Content Placeholder 2"/>
          <p:cNvSpPr>
            <a:spLocks noGrp="1"/>
          </p:cNvSpPr>
          <p:nvPr>
            <p:ph idx="1"/>
          </p:nvPr>
        </p:nvSpPr>
        <p:spPr/>
        <p:txBody>
          <a:bodyPr/>
          <a:lstStyle/>
          <a:p>
            <a:endParaRPr lang="en-CA" dirty="0"/>
          </a:p>
        </p:txBody>
      </p:sp>
      <p:pic>
        <p:nvPicPr>
          <p:cNvPr id="7" name="Picture 6"/>
          <p:cNvPicPr>
            <a:picLocks noChangeAspect="1"/>
          </p:cNvPicPr>
          <p:nvPr/>
        </p:nvPicPr>
        <p:blipFill>
          <a:blip r:embed="rId3"/>
          <a:stretch>
            <a:fillRect/>
          </a:stretch>
        </p:blipFill>
        <p:spPr>
          <a:xfrm>
            <a:off x="56091" y="1171575"/>
            <a:ext cx="7058025" cy="3133725"/>
          </a:xfrm>
          <a:prstGeom prst="rect">
            <a:avLst/>
          </a:prstGeom>
        </p:spPr>
      </p:pic>
      <p:pic>
        <p:nvPicPr>
          <p:cNvPr id="8" name="Picture 7"/>
          <p:cNvPicPr>
            <a:picLocks noChangeAspect="1"/>
          </p:cNvPicPr>
          <p:nvPr/>
        </p:nvPicPr>
        <p:blipFill>
          <a:blip r:embed="rId4"/>
          <a:stretch>
            <a:fillRect/>
          </a:stretch>
        </p:blipFill>
        <p:spPr>
          <a:xfrm>
            <a:off x="27517" y="4267200"/>
            <a:ext cx="7115175" cy="3095625"/>
          </a:xfrm>
          <a:prstGeom prst="rect">
            <a:avLst/>
          </a:prstGeom>
        </p:spPr>
      </p:pic>
    </p:spTree>
    <p:extLst>
      <p:ext uri="{BB962C8B-B14F-4D97-AF65-F5344CB8AC3E}">
        <p14:creationId xmlns:p14="http://schemas.microsoft.com/office/powerpoint/2010/main" val="28690633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Canada vs India</a:t>
            </a:r>
          </a:p>
        </p:txBody>
      </p:sp>
      <p:sp>
        <p:nvSpPr>
          <p:cNvPr id="3" name="Content Placeholder 2"/>
          <p:cNvSpPr>
            <a:spLocks noGrp="1"/>
          </p:cNvSpPr>
          <p:nvPr>
            <p:ph idx="1"/>
          </p:nvPr>
        </p:nvSpPr>
        <p:spPr/>
        <p:txBody>
          <a:bodyPr>
            <a:normAutofit fontScale="92500"/>
          </a:bodyPr>
          <a:lstStyle/>
          <a:p>
            <a:r>
              <a:rPr lang="en-CA" dirty="0"/>
              <a:t>Canada GDP per capita – 43000 USD</a:t>
            </a:r>
          </a:p>
          <a:p>
            <a:r>
              <a:rPr lang="en-CA" dirty="0"/>
              <a:t>India 1600 USD</a:t>
            </a:r>
          </a:p>
          <a:p>
            <a:endParaRPr lang="en-CA" dirty="0"/>
          </a:p>
          <a:p>
            <a:r>
              <a:rPr lang="en-CA" dirty="0"/>
              <a:t>The Galaxy J7 is about 12000 rupees (~180USD) that’s more than an average months pay in India.  </a:t>
            </a:r>
          </a:p>
          <a:p>
            <a:endParaRPr lang="en-CA" dirty="0"/>
          </a:p>
          <a:p>
            <a:r>
              <a:rPr lang="en-CA" dirty="0"/>
              <a:t>That would be like us walking around with phones that cost $5000 CDN</a:t>
            </a:r>
          </a:p>
        </p:txBody>
      </p:sp>
    </p:spTree>
    <p:extLst>
      <p:ext uri="{BB962C8B-B14F-4D97-AF65-F5344CB8AC3E}">
        <p14:creationId xmlns:p14="http://schemas.microsoft.com/office/powerpoint/2010/main" val="2429957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B280-E154-4991-BFEA-2B4F86CA0C2A}"/>
              </a:ext>
            </a:extLst>
          </p:cNvPr>
          <p:cNvSpPr>
            <a:spLocks noGrp="1"/>
          </p:cNvSpPr>
          <p:nvPr>
            <p:ph type="title"/>
          </p:nvPr>
        </p:nvSpPr>
        <p:spPr/>
        <p:txBody>
          <a:bodyPr/>
          <a:lstStyle/>
          <a:p>
            <a:r>
              <a:rPr lang="en-CA" dirty="0"/>
              <a:t>Operating Systems</a:t>
            </a:r>
          </a:p>
        </p:txBody>
      </p:sp>
      <p:sp>
        <p:nvSpPr>
          <p:cNvPr id="3" name="Content Placeholder 2">
            <a:extLst>
              <a:ext uri="{FF2B5EF4-FFF2-40B4-BE49-F238E27FC236}">
                <a16:creationId xmlns:a16="http://schemas.microsoft.com/office/drawing/2014/main" id="{200C4A1D-3522-4364-AF3F-736650C28DFE}"/>
              </a:ext>
            </a:extLst>
          </p:cNvPr>
          <p:cNvSpPr>
            <a:spLocks noGrp="1"/>
          </p:cNvSpPr>
          <p:nvPr>
            <p:ph idx="1"/>
          </p:nvPr>
        </p:nvSpPr>
        <p:spPr/>
        <p:txBody>
          <a:bodyPr/>
          <a:lstStyle/>
          <a:p>
            <a:r>
              <a:rPr lang="en-CA" dirty="0"/>
              <a:t>In 2017 Android overtook Windows as the largest operating system</a:t>
            </a:r>
          </a:p>
          <a:p>
            <a:r>
              <a:rPr lang="en-CA" dirty="0"/>
              <a:t>Windows Owns the desktop  (and has since the 1980’s) with about 90% of Desktops and Laptops being windows.  Apple is consistently struggling to maintain </a:t>
            </a:r>
            <a:r>
              <a:rPr lang="en-CA" dirty="0" err="1"/>
              <a:t>marketshare</a:t>
            </a:r>
            <a:r>
              <a:rPr lang="en-CA" dirty="0"/>
              <a:t> at less than 10%</a:t>
            </a:r>
          </a:p>
          <a:p>
            <a:r>
              <a:rPr lang="en-CA" dirty="0"/>
              <a:t>Linux is about 2%</a:t>
            </a:r>
          </a:p>
        </p:txBody>
      </p:sp>
    </p:spTree>
    <p:extLst>
      <p:ext uri="{BB962C8B-B14F-4D97-AF65-F5344CB8AC3E}">
        <p14:creationId xmlns:p14="http://schemas.microsoft.com/office/powerpoint/2010/main" val="2751196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5BEC-5E93-461C-AD18-7ECCD0672F73}"/>
              </a:ext>
            </a:extLst>
          </p:cNvPr>
          <p:cNvSpPr>
            <a:spLocks noGrp="1"/>
          </p:cNvSpPr>
          <p:nvPr>
            <p:ph type="title"/>
          </p:nvPr>
        </p:nvSpPr>
        <p:spPr/>
        <p:txBody>
          <a:bodyPr/>
          <a:lstStyle/>
          <a:p>
            <a:r>
              <a:rPr lang="en-CA" dirty="0"/>
              <a:t>The Cloud</a:t>
            </a:r>
          </a:p>
        </p:txBody>
      </p:sp>
      <p:sp>
        <p:nvSpPr>
          <p:cNvPr id="3" name="Content Placeholder 2">
            <a:extLst>
              <a:ext uri="{FF2B5EF4-FFF2-40B4-BE49-F238E27FC236}">
                <a16:creationId xmlns:a16="http://schemas.microsoft.com/office/drawing/2014/main" id="{6C2311BB-5FA9-4E70-8B83-DCF93D714D2F}"/>
              </a:ext>
            </a:extLst>
          </p:cNvPr>
          <p:cNvSpPr>
            <a:spLocks noGrp="1"/>
          </p:cNvSpPr>
          <p:nvPr>
            <p:ph idx="1"/>
          </p:nvPr>
        </p:nvSpPr>
        <p:spPr/>
        <p:txBody>
          <a:bodyPr/>
          <a:lstStyle/>
          <a:p>
            <a:r>
              <a:rPr lang="en-CA" dirty="0"/>
              <a:t>One interesting question is how that will change as cloud services go mainstream</a:t>
            </a:r>
          </a:p>
          <a:p>
            <a:r>
              <a:rPr lang="en-CA" dirty="0"/>
              <a:t>Windows is exceptionally good at giving you software for whatever hardware you want – that’s why it’s the best OS in the business by a wide margin</a:t>
            </a:r>
          </a:p>
          <a:p>
            <a:r>
              <a:rPr lang="en-CA" dirty="0"/>
              <a:t>But that concept doesn’t make sense when you are paying someone else for CPU time</a:t>
            </a:r>
          </a:p>
        </p:txBody>
      </p:sp>
    </p:spTree>
    <p:extLst>
      <p:ext uri="{BB962C8B-B14F-4D97-AF65-F5344CB8AC3E}">
        <p14:creationId xmlns:p14="http://schemas.microsoft.com/office/powerpoint/2010/main" val="167898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8190E-F9E2-426B-ABAE-9D88480508B6}"/>
              </a:ext>
            </a:extLst>
          </p:cNvPr>
          <p:cNvSpPr>
            <a:spLocks noGrp="1"/>
          </p:cNvSpPr>
          <p:nvPr>
            <p:ph type="title"/>
          </p:nvPr>
        </p:nvSpPr>
        <p:spPr/>
        <p:txBody>
          <a:bodyPr/>
          <a:lstStyle/>
          <a:p>
            <a:r>
              <a:rPr lang="en-CA" dirty="0"/>
              <a:t>(More explanation)</a:t>
            </a:r>
          </a:p>
        </p:txBody>
      </p:sp>
      <p:sp>
        <p:nvSpPr>
          <p:cNvPr id="3" name="Content Placeholder 2">
            <a:extLst>
              <a:ext uri="{FF2B5EF4-FFF2-40B4-BE49-F238E27FC236}">
                <a16:creationId xmlns:a16="http://schemas.microsoft.com/office/drawing/2014/main" id="{33E9545F-7B34-4ADE-8E55-8E528FDA0623}"/>
              </a:ext>
            </a:extLst>
          </p:cNvPr>
          <p:cNvSpPr>
            <a:spLocks noGrp="1"/>
          </p:cNvSpPr>
          <p:nvPr>
            <p:ph idx="1"/>
          </p:nvPr>
        </p:nvSpPr>
        <p:spPr/>
        <p:txBody>
          <a:bodyPr/>
          <a:lstStyle/>
          <a:p>
            <a:r>
              <a:rPr lang="en-CA" dirty="0"/>
              <a:t>Apple sells you a limited selection of overpriced hardware.  It works well on that hardware, but not at all on other hardware</a:t>
            </a:r>
          </a:p>
          <a:p>
            <a:endParaRPr lang="en-CA" dirty="0"/>
          </a:p>
          <a:p>
            <a:r>
              <a:rPr lang="en-CA" dirty="0"/>
              <a:t>Linux purports to be open, which it is, but it depends on hardware makers to add proper software support.  Which most of them don’t.  </a:t>
            </a:r>
          </a:p>
          <a:p>
            <a:endParaRPr lang="en-CA" dirty="0"/>
          </a:p>
        </p:txBody>
      </p:sp>
    </p:spTree>
    <p:extLst>
      <p:ext uri="{BB962C8B-B14F-4D97-AF65-F5344CB8AC3E}">
        <p14:creationId xmlns:p14="http://schemas.microsoft.com/office/powerpoint/2010/main" val="1591721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2025-D850-4178-9B5E-764C1D08761C}"/>
              </a:ext>
            </a:extLst>
          </p:cNvPr>
          <p:cNvSpPr>
            <a:spLocks noGrp="1"/>
          </p:cNvSpPr>
          <p:nvPr>
            <p:ph type="title"/>
          </p:nvPr>
        </p:nvSpPr>
        <p:spPr/>
        <p:txBody>
          <a:bodyPr/>
          <a:lstStyle/>
          <a:p>
            <a:r>
              <a:rPr lang="en-CA" dirty="0"/>
              <a:t>(More)</a:t>
            </a:r>
          </a:p>
        </p:txBody>
      </p:sp>
      <p:sp>
        <p:nvSpPr>
          <p:cNvPr id="3" name="Content Placeholder 2">
            <a:extLst>
              <a:ext uri="{FF2B5EF4-FFF2-40B4-BE49-F238E27FC236}">
                <a16:creationId xmlns:a16="http://schemas.microsoft.com/office/drawing/2014/main" id="{61A579EB-C0C7-4DCD-9F23-98FF7057D4D4}"/>
              </a:ext>
            </a:extLst>
          </p:cNvPr>
          <p:cNvSpPr>
            <a:spLocks noGrp="1"/>
          </p:cNvSpPr>
          <p:nvPr>
            <p:ph idx="1"/>
          </p:nvPr>
        </p:nvSpPr>
        <p:spPr>
          <a:xfrm>
            <a:off x="457200" y="1600200"/>
            <a:ext cx="8229600" cy="4525963"/>
          </a:xfrm>
        </p:spPr>
        <p:txBody>
          <a:bodyPr/>
          <a:lstStyle/>
          <a:p>
            <a:r>
              <a:rPr lang="en-CA" dirty="0"/>
              <a:t>On mobile Android is king, but largely in poorer countries</a:t>
            </a:r>
          </a:p>
          <a:p>
            <a:endParaRPr lang="en-CA" dirty="0"/>
          </a:p>
        </p:txBody>
      </p:sp>
      <p:pic>
        <p:nvPicPr>
          <p:cNvPr id="2050" name="Picture 2" descr="https://upload.wikimedia.org/wikipedia/commons/thumb/3/3c/StatCounter-os_combined-ww-monthly-201807-201807-map.png/440px-StatCounter-os_combined-ww-monthly-201807-201807-map.png">
            <a:extLst>
              <a:ext uri="{FF2B5EF4-FFF2-40B4-BE49-F238E27FC236}">
                <a16:creationId xmlns:a16="http://schemas.microsoft.com/office/drawing/2014/main" id="{414B804C-3906-4DB3-8A59-93CAC05ED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54192"/>
            <a:ext cx="7467600" cy="431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644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FDC7-3152-4B25-8E5E-E30D210C06D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42B3CED-0052-446D-8AF9-3508934756D1}"/>
              </a:ext>
            </a:extLst>
          </p:cNvPr>
          <p:cNvSpPr>
            <a:spLocks noGrp="1"/>
          </p:cNvSpPr>
          <p:nvPr>
            <p:ph idx="1"/>
          </p:nvPr>
        </p:nvSpPr>
        <p:spPr/>
        <p:txBody>
          <a:bodyPr/>
          <a:lstStyle/>
          <a:p>
            <a:r>
              <a:rPr lang="en-GB" dirty="0"/>
              <a:t>Got </a:t>
            </a:r>
            <a:r>
              <a:rPr lang="en-GB"/>
              <a:t>here in fall 2019</a:t>
            </a:r>
          </a:p>
        </p:txBody>
      </p:sp>
    </p:spTree>
    <p:extLst>
      <p:ext uri="{BB962C8B-B14F-4D97-AF65-F5344CB8AC3E}">
        <p14:creationId xmlns:p14="http://schemas.microsoft.com/office/powerpoint/2010/main" val="912112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Websites</a:t>
            </a:r>
          </a:p>
        </p:txBody>
      </p:sp>
      <p:sp>
        <p:nvSpPr>
          <p:cNvPr id="3" name="Content Placeholder 2"/>
          <p:cNvSpPr>
            <a:spLocks noGrp="1"/>
          </p:cNvSpPr>
          <p:nvPr>
            <p:ph idx="1"/>
          </p:nvPr>
        </p:nvSpPr>
        <p:spPr/>
        <p:txBody>
          <a:bodyPr/>
          <a:lstStyle/>
          <a:p>
            <a:r>
              <a:rPr lang="en-GB" dirty="0"/>
              <a:t>HTML and CSS (web </a:t>
            </a:r>
            <a:r>
              <a:rPr lang="en-GB" dirty="0" err="1"/>
              <a:t>markup</a:t>
            </a:r>
            <a:r>
              <a:rPr lang="en-GB" dirty="0"/>
              <a:t> stuff) will teach us how to format webpages, make text look the way we want etc.  It’s easy to understand</a:t>
            </a:r>
          </a:p>
          <a:p>
            <a:endParaRPr lang="en-GB" dirty="0"/>
          </a:p>
          <a:p>
            <a:r>
              <a:rPr lang="en-GB" dirty="0"/>
              <a:t>But understanding when to use those tools well is another matter entirely.</a:t>
            </a:r>
          </a:p>
          <a:p>
            <a:endParaRPr lang="en-GB" dirty="0"/>
          </a:p>
          <a:p>
            <a:endParaRPr lang="en-GB" dirty="0"/>
          </a:p>
        </p:txBody>
      </p:sp>
    </p:spTree>
    <p:extLst>
      <p:ext uri="{BB962C8B-B14F-4D97-AF65-F5344CB8AC3E}">
        <p14:creationId xmlns:p14="http://schemas.microsoft.com/office/powerpoint/2010/main" val="188115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Art (1999)</a:t>
            </a:r>
          </a:p>
        </p:txBody>
      </p:sp>
      <p:pic>
        <p:nvPicPr>
          <p:cNvPr id="4" name="Content Placeholder 3" descr="jessica.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3258320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First Questions</a:t>
            </a:r>
          </a:p>
        </p:txBody>
      </p:sp>
      <p:sp>
        <p:nvSpPr>
          <p:cNvPr id="3" name="Content Placeholder 2"/>
          <p:cNvSpPr>
            <a:spLocks noGrp="1"/>
          </p:cNvSpPr>
          <p:nvPr>
            <p:ph idx="1"/>
          </p:nvPr>
        </p:nvSpPr>
        <p:spPr/>
        <p:txBody>
          <a:bodyPr/>
          <a:lstStyle/>
          <a:p>
            <a:r>
              <a:rPr lang="en-GB" dirty="0"/>
              <a:t>Who are you trying to attract to your site or software? </a:t>
            </a:r>
          </a:p>
          <a:p>
            <a:pPr lvl="1"/>
            <a:r>
              <a:rPr lang="en-GB" dirty="0"/>
              <a:t>What are their needs and wants?</a:t>
            </a:r>
          </a:p>
          <a:p>
            <a:r>
              <a:rPr lang="en-GB" dirty="0"/>
              <a:t>What are  they trying to do?</a:t>
            </a:r>
          </a:p>
          <a:p>
            <a:pPr lvl="1"/>
            <a:r>
              <a:rPr lang="en-GB" dirty="0"/>
              <a:t>Common/rare tasks, levels of access etc.</a:t>
            </a:r>
          </a:p>
          <a:p>
            <a:r>
              <a:rPr lang="en-GB" dirty="0"/>
              <a:t>How often do they use your site? Similar ones?</a:t>
            </a:r>
          </a:p>
          <a:p>
            <a:pPr lvl="1"/>
            <a:r>
              <a:rPr lang="en-GB" dirty="0"/>
              <a:t>Conventions or standards?</a:t>
            </a:r>
          </a:p>
        </p:txBody>
      </p:sp>
    </p:spTree>
    <p:extLst>
      <p:ext uri="{BB962C8B-B14F-4D97-AF65-F5344CB8AC3E}">
        <p14:creationId xmlns:p14="http://schemas.microsoft.com/office/powerpoint/2010/main" val="2204792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Second Question?</a:t>
            </a:r>
          </a:p>
        </p:txBody>
      </p:sp>
      <p:sp>
        <p:nvSpPr>
          <p:cNvPr id="3" name="Content Placeholder 2"/>
          <p:cNvSpPr>
            <a:spLocks noGrp="1"/>
          </p:cNvSpPr>
          <p:nvPr>
            <p:ph idx="1"/>
          </p:nvPr>
        </p:nvSpPr>
        <p:spPr/>
        <p:txBody>
          <a:bodyPr/>
          <a:lstStyle/>
          <a:p>
            <a:r>
              <a:rPr lang="en-GB" dirty="0"/>
              <a:t>How do we build it?</a:t>
            </a:r>
          </a:p>
          <a:p>
            <a:pPr lvl="1"/>
            <a:r>
              <a:rPr lang="en-GB" dirty="0"/>
              <a:t>Where do we host it?</a:t>
            </a:r>
          </a:p>
          <a:p>
            <a:pPr lvl="1"/>
            <a:r>
              <a:rPr lang="en-GB" dirty="0"/>
              <a:t>What tools do we use?</a:t>
            </a:r>
          </a:p>
          <a:p>
            <a:r>
              <a:rPr lang="en-GB" dirty="0"/>
              <a:t>How do we maintain it?</a:t>
            </a:r>
          </a:p>
          <a:p>
            <a:endParaRPr lang="en-GB" dirty="0"/>
          </a:p>
          <a:p>
            <a:r>
              <a:rPr lang="en-GB" dirty="0"/>
              <a:t>Computing &amp; Information Systems</a:t>
            </a:r>
          </a:p>
          <a:p>
            <a:r>
              <a:rPr lang="en-GB" dirty="0">
                <a:hlinkClick r:id="rId2"/>
              </a:rPr>
              <a:t>cois@trentu.ca</a:t>
            </a:r>
            <a:r>
              <a:rPr lang="en-GB" dirty="0"/>
              <a:t> and </a:t>
            </a:r>
            <a:r>
              <a:rPr lang="en-GB" dirty="0">
                <a:hlinkClick r:id="rId3"/>
              </a:rPr>
              <a:t>coiscoop@trentu.ca</a:t>
            </a:r>
            <a:r>
              <a:rPr lang="en-GB" dirty="0"/>
              <a:t>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766202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Technical Stuff</a:t>
            </a:r>
          </a:p>
        </p:txBody>
      </p:sp>
      <p:sp>
        <p:nvSpPr>
          <p:cNvPr id="3" name="Content Placeholder 2"/>
          <p:cNvSpPr>
            <a:spLocks noGrp="1"/>
          </p:cNvSpPr>
          <p:nvPr>
            <p:ph idx="1"/>
          </p:nvPr>
        </p:nvSpPr>
        <p:spPr/>
        <p:txBody>
          <a:bodyPr/>
          <a:lstStyle/>
          <a:p>
            <a:r>
              <a:rPr lang="en-CA" dirty="0"/>
              <a:t>How do you make a simple webpage?</a:t>
            </a:r>
          </a:p>
          <a:p>
            <a:endParaRPr lang="en-CA" dirty="0"/>
          </a:p>
          <a:p>
            <a:r>
              <a:rPr lang="en-CA" dirty="0"/>
              <a:t>How do you add images and text to it, and format them the way you want?</a:t>
            </a:r>
          </a:p>
          <a:p>
            <a:endParaRPr lang="en-CA" dirty="0"/>
          </a:p>
          <a:p>
            <a:r>
              <a:rPr lang="en-CA" dirty="0"/>
              <a:t>What counts as a ‘nice’ webpage? </a:t>
            </a:r>
          </a:p>
        </p:txBody>
      </p:sp>
    </p:spTree>
    <p:extLst>
      <p:ext uri="{BB962C8B-B14F-4D97-AF65-F5344CB8AC3E}">
        <p14:creationId xmlns:p14="http://schemas.microsoft.com/office/powerpoint/2010/main" val="616752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Web Design… good and bad</a:t>
            </a:r>
          </a:p>
        </p:txBody>
      </p:sp>
      <p:sp>
        <p:nvSpPr>
          <p:cNvPr id="3" name="Content Placeholder 2"/>
          <p:cNvSpPr>
            <a:spLocks noGrp="1"/>
          </p:cNvSpPr>
          <p:nvPr>
            <p:ph idx="1"/>
          </p:nvPr>
        </p:nvSpPr>
        <p:spPr/>
        <p:txBody>
          <a:bodyPr/>
          <a:lstStyle/>
          <a:p>
            <a:r>
              <a:rPr lang="en-CA" dirty="0"/>
              <a:t>A lot of what you will do in this course is in the style of a webpage.</a:t>
            </a:r>
          </a:p>
          <a:p>
            <a:endParaRPr lang="en-CA" dirty="0"/>
          </a:p>
          <a:p>
            <a:r>
              <a:rPr lang="en-CA" dirty="0"/>
              <a:t>But always keep in mind that web pages are a specific problem, and have some specific requirements, and that’s not necessarily how you would make something similar that isn’t on the web (think flyers </a:t>
            </a:r>
            <a:r>
              <a:rPr lang="en-CA"/>
              <a:t>or newspapers etc.)</a:t>
            </a:r>
          </a:p>
        </p:txBody>
      </p:sp>
    </p:spTree>
    <p:extLst>
      <p:ext uri="{BB962C8B-B14F-4D97-AF65-F5344CB8AC3E}">
        <p14:creationId xmlns:p14="http://schemas.microsoft.com/office/powerpoint/2010/main" val="40555112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E826-135F-4F83-9019-499507A3DA5B}"/>
              </a:ext>
            </a:extLst>
          </p:cNvPr>
          <p:cNvSpPr>
            <a:spLocks noGrp="1"/>
          </p:cNvSpPr>
          <p:nvPr>
            <p:ph type="title"/>
          </p:nvPr>
        </p:nvSpPr>
        <p:spPr/>
        <p:txBody>
          <a:bodyPr/>
          <a:lstStyle/>
          <a:p>
            <a:r>
              <a:rPr lang="en-CA" dirty="0"/>
              <a:t>Your Webpage</a:t>
            </a:r>
          </a:p>
        </p:txBody>
      </p:sp>
      <p:sp>
        <p:nvSpPr>
          <p:cNvPr id="3" name="Content Placeholder 2">
            <a:extLst>
              <a:ext uri="{FF2B5EF4-FFF2-40B4-BE49-F238E27FC236}">
                <a16:creationId xmlns:a16="http://schemas.microsoft.com/office/drawing/2014/main" id="{7FD65155-7CE6-4F3A-ADD9-90AA0D4179EC}"/>
              </a:ext>
            </a:extLst>
          </p:cNvPr>
          <p:cNvSpPr>
            <a:spLocks noGrp="1"/>
          </p:cNvSpPr>
          <p:nvPr>
            <p:ph idx="1"/>
          </p:nvPr>
        </p:nvSpPr>
        <p:spPr/>
        <p:txBody>
          <a:bodyPr/>
          <a:lstStyle/>
          <a:p>
            <a:r>
              <a:rPr lang="en-CA" dirty="0"/>
              <a:t>The goal here is to give you the background to make your own page that you can use to showcase your own work outside of just this course</a:t>
            </a:r>
          </a:p>
          <a:p>
            <a:endParaRPr lang="en-CA" dirty="0"/>
          </a:p>
          <a:p>
            <a:r>
              <a:rPr lang="en-CA" dirty="0"/>
              <a:t>That means you’ll need some assets, some text, etc. so you know how to built it properly</a:t>
            </a:r>
          </a:p>
        </p:txBody>
      </p:sp>
    </p:spTree>
    <p:extLst>
      <p:ext uri="{BB962C8B-B14F-4D97-AF65-F5344CB8AC3E}">
        <p14:creationId xmlns:p14="http://schemas.microsoft.com/office/powerpoint/2010/main" val="427994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DCC3-1D4A-4436-8471-F0959E80CA9A}"/>
              </a:ext>
            </a:extLst>
          </p:cNvPr>
          <p:cNvSpPr>
            <a:spLocks noGrp="1"/>
          </p:cNvSpPr>
          <p:nvPr>
            <p:ph type="title"/>
          </p:nvPr>
        </p:nvSpPr>
        <p:spPr/>
        <p:txBody>
          <a:bodyPr/>
          <a:lstStyle/>
          <a:p>
            <a:r>
              <a:rPr lang="en-CA" dirty="0"/>
              <a:t>Image Editing</a:t>
            </a:r>
          </a:p>
        </p:txBody>
      </p:sp>
      <p:sp>
        <p:nvSpPr>
          <p:cNvPr id="3" name="Content Placeholder 2">
            <a:extLst>
              <a:ext uri="{FF2B5EF4-FFF2-40B4-BE49-F238E27FC236}">
                <a16:creationId xmlns:a16="http://schemas.microsoft.com/office/drawing/2014/main" id="{BDC77876-A265-4A26-BACE-A7DE4628FCB1}"/>
              </a:ext>
            </a:extLst>
          </p:cNvPr>
          <p:cNvSpPr>
            <a:spLocks noGrp="1"/>
          </p:cNvSpPr>
          <p:nvPr>
            <p:ph idx="1"/>
          </p:nvPr>
        </p:nvSpPr>
        <p:spPr/>
        <p:txBody>
          <a:bodyPr/>
          <a:lstStyle/>
          <a:p>
            <a:r>
              <a:rPr lang="en-CA" dirty="0"/>
              <a:t>Today will have a high level overview of what sorts of things we can do with image editing, and why</a:t>
            </a:r>
          </a:p>
          <a:p>
            <a:endParaRPr lang="en-CA" dirty="0"/>
          </a:p>
          <a:p>
            <a:r>
              <a:rPr lang="en-CA" dirty="0"/>
              <a:t>The lab will cover *how*</a:t>
            </a:r>
          </a:p>
          <a:p>
            <a:endParaRPr lang="en-CA" dirty="0"/>
          </a:p>
          <a:p>
            <a:endParaRPr lang="en-CA" dirty="0"/>
          </a:p>
        </p:txBody>
      </p:sp>
    </p:spTree>
    <p:extLst>
      <p:ext uri="{BB962C8B-B14F-4D97-AF65-F5344CB8AC3E}">
        <p14:creationId xmlns:p14="http://schemas.microsoft.com/office/powerpoint/2010/main" val="17947550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95CE-9BF7-49FD-A2A5-2E0E3E641F73}"/>
              </a:ext>
            </a:extLst>
          </p:cNvPr>
          <p:cNvSpPr>
            <a:spLocks noGrp="1"/>
          </p:cNvSpPr>
          <p:nvPr>
            <p:ph type="title"/>
          </p:nvPr>
        </p:nvSpPr>
        <p:spPr/>
        <p:txBody>
          <a:bodyPr/>
          <a:lstStyle/>
          <a:p>
            <a:r>
              <a:rPr lang="en-CA" dirty="0"/>
              <a:t>Image Editing – What And Why</a:t>
            </a:r>
          </a:p>
        </p:txBody>
      </p:sp>
      <p:sp>
        <p:nvSpPr>
          <p:cNvPr id="3" name="Content Placeholder 2">
            <a:extLst>
              <a:ext uri="{FF2B5EF4-FFF2-40B4-BE49-F238E27FC236}">
                <a16:creationId xmlns:a16="http://schemas.microsoft.com/office/drawing/2014/main" id="{5EC9F887-0E7B-42F7-AD9F-8C4B0CC29226}"/>
              </a:ext>
            </a:extLst>
          </p:cNvPr>
          <p:cNvSpPr>
            <a:spLocks noGrp="1"/>
          </p:cNvSpPr>
          <p:nvPr>
            <p:ph idx="1"/>
          </p:nvPr>
        </p:nvSpPr>
        <p:spPr/>
        <p:txBody>
          <a:bodyPr>
            <a:normAutofit lnSpcReduction="10000"/>
          </a:bodyPr>
          <a:lstStyle/>
          <a:p>
            <a:r>
              <a:rPr lang="en-CA" dirty="0"/>
              <a:t>Reshaping images</a:t>
            </a:r>
          </a:p>
          <a:p>
            <a:r>
              <a:rPr lang="en-CA" dirty="0"/>
              <a:t>Size, Colour, Compression</a:t>
            </a:r>
          </a:p>
          <a:p>
            <a:r>
              <a:rPr lang="en-CA" dirty="0"/>
              <a:t>Tone and Contrast</a:t>
            </a:r>
          </a:p>
          <a:p>
            <a:r>
              <a:rPr lang="en-CA" dirty="0"/>
              <a:t>Formats</a:t>
            </a:r>
          </a:p>
          <a:p>
            <a:r>
              <a:rPr lang="en-CA" dirty="0"/>
              <a:t>Moving elements of images around</a:t>
            </a:r>
          </a:p>
          <a:p>
            <a:r>
              <a:rPr lang="en-CA" dirty="0"/>
              <a:t>Correcting photos (colour, scratches </a:t>
            </a:r>
            <a:r>
              <a:rPr lang="en-CA" dirty="0" err="1"/>
              <a:t>etc</a:t>
            </a:r>
            <a:r>
              <a:rPr lang="en-CA" dirty="0"/>
              <a:t>)</a:t>
            </a:r>
          </a:p>
          <a:p>
            <a:r>
              <a:rPr lang="en-CA" dirty="0"/>
              <a:t>Removing People</a:t>
            </a:r>
          </a:p>
          <a:p>
            <a:r>
              <a:rPr lang="en-CA" dirty="0"/>
              <a:t>Other effects</a:t>
            </a:r>
          </a:p>
          <a:p>
            <a:endParaRPr lang="en-CA" dirty="0"/>
          </a:p>
          <a:p>
            <a:endParaRPr lang="en-CA" dirty="0"/>
          </a:p>
        </p:txBody>
      </p:sp>
    </p:spTree>
    <p:extLst>
      <p:ext uri="{BB962C8B-B14F-4D97-AF65-F5344CB8AC3E}">
        <p14:creationId xmlns:p14="http://schemas.microsoft.com/office/powerpoint/2010/main" val="25153957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0327-F839-4341-88C0-3B855F48DE2C}"/>
              </a:ext>
            </a:extLst>
          </p:cNvPr>
          <p:cNvSpPr>
            <a:spLocks noGrp="1"/>
          </p:cNvSpPr>
          <p:nvPr>
            <p:ph type="title"/>
          </p:nvPr>
        </p:nvSpPr>
        <p:spPr/>
        <p:txBody>
          <a:bodyPr/>
          <a:lstStyle/>
          <a:p>
            <a:endParaRPr lang="en-CA" dirty="0"/>
          </a:p>
        </p:txBody>
      </p:sp>
      <p:sp>
        <p:nvSpPr>
          <p:cNvPr id="3" name="Content Placeholder 2">
            <a:extLst>
              <a:ext uri="{FF2B5EF4-FFF2-40B4-BE49-F238E27FC236}">
                <a16:creationId xmlns:a16="http://schemas.microsoft.com/office/drawing/2014/main" id="{17321557-EED3-4F00-A309-47939CE4BC7B}"/>
              </a:ext>
            </a:extLst>
          </p:cNvPr>
          <p:cNvSpPr>
            <a:spLocks noGrp="1"/>
          </p:cNvSpPr>
          <p:nvPr>
            <p:ph idx="1"/>
          </p:nvPr>
        </p:nvSpPr>
        <p:spPr/>
        <p:txBody>
          <a:bodyPr>
            <a:normAutofit fontScale="92500" lnSpcReduction="10000"/>
          </a:bodyPr>
          <a:lstStyle/>
          <a:p>
            <a:r>
              <a:rPr lang="en-GB" dirty="0">
                <a:hlinkClick r:id="rId2"/>
              </a:rPr>
              <a:t>http://www.cbc.ca/news/trending/no-feature-goes-unchanged-in-revealing-digital-retouching-video-1.3061085</a:t>
            </a:r>
            <a:endParaRPr lang="en-GB" dirty="0"/>
          </a:p>
          <a:p>
            <a:endParaRPr lang="en-GB" dirty="0"/>
          </a:p>
          <a:p>
            <a:r>
              <a:rPr lang="en-GB" dirty="0"/>
              <a:t>3 videos at the link, watch them</a:t>
            </a:r>
          </a:p>
          <a:p>
            <a:endParaRPr lang="en-CA" dirty="0"/>
          </a:p>
          <a:p>
            <a:endParaRPr lang="en-CA" dirty="0"/>
          </a:p>
          <a:p>
            <a:r>
              <a:rPr lang="en-CA" dirty="0"/>
              <a:t>Can you trust what people show you?</a:t>
            </a:r>
            <a:br>
              <a:rPr lang="en-CA" dirty="0"/>
            </a:br>
            <a:endParaRPr lang="en-CA" dirty="0"/>
          </a:p>
        </p:txBody>
      </p:sp>
    </p:spTree>
    <p:extLst>
      <p:ext uri="{BB962C8B-B14F-4D97-AF65-F5344CB8AC3E}">
        <p14:creationId xmlns:p14="http://schemas.microsoft.com/office/powerpoint/2010/main" val="696441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6917-0D63-4ACF-9D25-6E7B25D04C0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06E8316A-49CD-46EE-98EE-6FB27F4F8BDA}"/>
              </a:ext>
            </a:extLst>
          </p:cNvPr>
          <p:cNvSpPr>
            <a:spLocks noGrp="1"/>
          </p:cNvSpPr>
          <p:nvPr>
            <p:ph idx="1"/>
          </p:nvPr>
        </p:nvSpPr>
        <p:spPr/>
        <p:txBody>
          <a:bodyPr/>
          <a:lstStyle/>
          <a:p>
            <a:r>
              <a:rPr lang="en-CA" dirty="0">
                <a:hlinkClick r:id="rId2"/>
              </a:rPr>
              <a:t>https://www.nytimes.com/2017/11/01/us/politics/russia-2016-election-facebook.html</a:t>
            </a:r>
            <a:endParaRPr lang="en-CA" dirty="0"/>
          </a:p>
          <a:p>
            <a:endParaRPr lang="en-CA" dirty="0"/>
          </a:p>
          <a:p>
            <a:endParaRPr lang="en-CA" dirty="0"/>
          </a:p>
        </p:txBody>
      </p:sp>
    </p:spTree>
    <p:extLst>
      <p:ext uri="{BB962C8B-B14F-4D97-AF65-F5344CB8AC3E}">
        <p14:creationId xmlns:p14="http://schemas.microsoft.com/office/powerpoint/2010/main" val="32167272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6530-770F-42E7-9865-CB9A7A66A8CD}"/>
              </a:ext>
            </a:extLst>
          </p:cNvPr>
          <p:cNvSpPr>
            <a:spLocks noGrp="1"/>
          </p:cNvSpPr>
          <p:nvPr>
            <p:ph type="title"/>
          </p:nvPr>
        </p:nvSpPr>
        <p:spPr/>
        <p:txBody>
          <a:bodyPr/>
          <a:lstStyle/>
          <a:p>
            <a:r>
              <a:rPr lang="en-CA" dirty="0"/>
              <a:t>High Level Concept</a:t>
            </a:r>
          </a:p>
        </p:txBody>
      </p:sp>
      <p:sp>
        <p:nvSpPr>
          <p:cNvPr id="3" name="Content Placeholder 2">
            <a:extLst>
              <a:ext uri="{FF2B5EF4-FFF2-40B4-BE49-F238E27FC236}">
                <a16:creationId xmlns:a16="http://schemas.microsoft.com/office/drawing/2014/main" id="{CC097392-E00A-4DF1-8829-DFB9DC1BF605}"/>
              </a:ext>
            </a:extLst>
          </p:cNvPr>
          <p:cNvSpPr>
            <a:spLocks noGrp="1"/>
          </p:cNvSpPr>
          <p:nvPr>
            <p:ph idx="1"/>
          </p:nvPr>
        </p:nvSpPr>
        <p:spPr/>
        <p:txBody>
          <a:bodyPr/>
          <a:lstStyle/>
          <a:p>
            <a:r>
              <a:rPr lang="en-CA" dirty="0"/>
              <a:t>So in part of course </a:t>
            </a:r>
            <a:r>
              <a:rPr lang="en-CA" i="1" dirty="0"/>
              <a:t>Photoshop </a:t>
            </a:r>
            <a:r>
              <a:rPr lang="en-CA" dirty="0"/>
              <a:t> is a powerful, useful tool</a:t>
            </a:r>
          </a:p>
          <a:p>
            <a:endParaRPr lang="en-CA" dirty="0"/>
          </a:p>
          <a:p>
            <a:r>
              <a:rPr lang="en-CA" dirty="0"/>
              <a:t>Was probably made in photoshop… by amazon. To advertise amazon.  Obviously.  </a:t>
            </a:r>
          </a:p>
          <a:p>
            <a:r>
              <a:rPr lang="en-CA" dirty="0"/>
              <a:t>We will look at free tools, but the same basic thing</a:t>
            </a:r>
          </a:p>
          <a:p>
            <a:endParaRPr lang="en-CA" dirty="0"/>
          </a:p>
          <a:p>
            <a:endParaRPr lang="en-CA" dirty="0"/>
          </a:p>
          <a:p>
            <a:endParaRPr lang="en-CA" dirty="0"/>
          </a:p>
        </p:txBody>
      </p:sp>
      <p:pic>
        <p:nvPicPr>
          <p:cNvPr id="4" name="Picture 3">
            <a:extLst>
              <a:ext uri="{FF2B5EF4-FFF2-40B4-BE49-F238E27FC236}">
                <a16:creationId xmlns:a16="http://schemas.microsoft.com/office/drawing/2014/main" id="{CA73F36C-9957-4281-9081-04F10879DE2D}"/>
              </a:ext>
            </a:extLst>
          </p:cNvPr>
          <p:cNvPicPr>
            <a:picLocks noChangeAspect="1"/>
          </p:cNvPicPr>
          <p:nvPr/>
        </p:nvPicPr>
        <p:blipFill>
          <a:blip r:embed="rId2"/>
          <a:stretch>
            <a:fillRect/>
          </a:stretch>
        </p:blipFill>
        <p:spPr>
          <a:xfrm>
            <a:off x="914400" y="2743200"/>
            <a:ext cx="1476375" cy="495300"/>
          </a:xfrm>
          <a:prstGeom prst="rect">
            <a:avLst/>
          </a:prstGeom>
        </p:spPr>
      </p:pic>
    </p:spTree>
    <p:extLst>
      <p:ext uri="{BB962C8B-B14F-4D97-AF65-F5344CB8AC3E}">
        <p14:creationId xmlns:p14="http://schemas.microsoft.com/office/powerpoint/2010/main" val="263027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Olympia Dukakis Oscar Best Supporting Actress (1988)</a:t>
            </a:r>
          </a:p>
        </p:txBody>
      </p:sp>
      <p:pic>
        <p:nvPicPr>
          <p:cNvPr id="6" name="Picture 5" descr="1988_02_supporting_dukakis_bi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87" y="1596571"/>
            <a:ext cx="6613055" cy="4408703"/>
          </a:xfrm>
          <a:prstGeom prst="rect">
            <a:avLst/>
          </a:prstGeom>
        </p:spPr>
      </p:pic>
      <p:sp>
        <p:nvSpPr>
          <p:cNvPr id="3" name="TextBox 2"/>
          <p:cNvSpPr txBox="1"/>
          <p:nvPr/>
        </p:nvSpPr>
        <p:spPr>
          <a:xfrm>
            <a:off x="1174369" y="6072435"/>
            <a:ext cx="6613055" cy="276999"/>
          </a:xfrm>
          <a:prstGeom prst="rect">
            <a:avLst/>
          </a:prstGeom>
          <a:noFill/>
        </p:spPr>
        <p:txBody>
          <a:bodyPr wrap="square" rtlCol="0">
            <a:spAutoFit/>
          </a:bodyPr>
          <a:lstStyle/>
          <a:p>
            <a:r>
              <a:rPr lang="en-US" sz="1200" dirty="0"/>
              <a:t>https://</a:t>
            </a:r>
            <a:r>
              <a:rPr lang="en-US" sz="1200" dirty="0" err="1"/>
              <a:t>dialmformoviesblog.files.wordpress.com</a:t>
            </a:r>
            <a:r>
              <a:rPr lang="en-US" sz="1200" dirty="0"/>
              <a:t>/2012/07/1988_02_supporting_dukakis_big.jpeg</a:t>
            </a:r>
          </a:p>
        </p:txBody>
      </p:sp>
    </p:spTree>
    <p:extLst>
      <p:ext uri="{BB962C8B-B14F-4D97-AF65-F5344CB8AC3E}">
        <p14:creationId xmlns:p14="http://schemas.microsoft.com/office/powerpoint/2010/main" val="20506114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210D-2602-472D-BB7A-7864A76F5FC8}"/>
              </a:ext>
            </a:extLst>
          </p:cNvPr>
          <p:cNvSpPr>
            <a:spLocks noGrp="1"/>
          </p:cNvSpPr>
          <p:nvPr>
            <p:ph type="title"/>
          </p:nvPr>
        </p:nvSpPr>
        <p:spPr/>
        <p:txBody>
          <a:bodyPr/>
          <a:lstStyle/>
          <a:p>
            <a:r>
              <a:rPr lang="en-CA" dirty="0"/>
              <a:t>Mobile vs Desktop</a:t>
            </a:r>
          </a:p>
        </p:txBody>
      </p:sp>
      <p:pic>
        <p:nvPicPr>
          <p:cNvPr id="5" name="Content Placeholder 4">
            <a:extLst>
              <a:ext uri="{FF2B5EF4-FFF2-40B4-BE49-F238E27FC236}">
                <a16:creationId xmlns:a16="http://schemas.microsoft.com/office/drawing/2014/main" id="{86EDF5C8-D11C-4827-9B78-F225E3B27C8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1384813"/>
            <a:ext cx="2201819" cy="4525963"/>
          </a:xfrm>
        </p:spPr>
      </p:pic>
      <p:pic>
        <p:nvPicPr>
          <p:cNvPr id="6" name="Picture 5">
            <a:extLst>
              <a:ext uri="{FF2B5EF4-FFF2-40B4-BE49-F238E27FC236}">
                <a16:creationId xmlns:a16="http://schemas.microsoft.com/office/drawing/2014/main" id="{2C5157F6-0467-46F7-B580-D572672EE121}"/>
              </a:ext>
            </a:extLst>
          </p:cNvPr>
          <p:cNvPicPr>
            <a:picLocks noChangeAspect="1"/>
          </p:cNvPicPr>
          <p:nvPr/>
        </p:nvPicPr>
        <p:blipFill>
          <a:blip r:embed="rId4"/>
          <a:stretch>
            <a:fillRect/>
          </a:stretch>
        </p:blipFill>
        <p:spPr>
          <a:xfrm>
            <a:off x="2765126" y="2133600"/>
            <a:ext cx="6176065" cy="3384367"/>
          </a:xfrm>
          <a:prstGeom prst="rect">
            <a:avLst/>
          </a:prstGeom>
        </p:spPr>
      </p:pic>
      <p:sp>
        <p:nvSpPr>
          <p:cNvPr id="7" name="TextBox 6">
            <a:extLst>
              <a:ext uri="{FF2B5EF4-FFF2-40B4-BE49-F238E27FC236}">
                <a16:creationId xmlns:a16="http://schemas.microsoft.com/office/drawing/2014/main" id="{1947A719-3E5A-4829-B282-A8FCCC88CD6C}"/>
              </a:ext>
            </a:extLst>
          </p:cNvPr>
          <p:cNvSpPr txBox="1"/>
          <p:nvPr/>
        </p:nvSpPr>
        <p:spPr>
          <a:xfrm>
            <a:off x="2895600" y="5660032"/>
            <a:ext cx="4572000" cy="923330"/>
          </a:xfrm>
          <a:prstGeom prst="rect">
            <a:avLst/>
          </a:prstGeom>
          <a:noFill/>
        </p:spPr>
        <p:txBody>
          <a:bodyPr wrap="square">
            <a:spAutoFit/>
          </a:bodyPr>
          <a:lstStyle/>
          <a:p>
            <a:r>
              <a:rPr lang="en-CA" dirty="0"/>
              <a:t>Amazon.ca kindle fire tablet</a:t>
            </a:r>
          </a:p>
          <a:p>
            <a:r>
              <a:rPr lang="en-CA" dirty="0"/>
              <a:t>The point here is that it’s the same basic thing, but restructured for mobile versus desktop</a:t>
            </a:r>
          </a:p>
        </p:txBody>
      </p:sp>
    </p:spTree>
    <p:extLst>
      <p:ext uri="{BB962C8B-B14F-4D97-AF65-F5344CB8AC3E}">
        <p14:creationId xmlns:p14="http://schemas.microsoft.com/office/powerpoint/2010/main" val="407710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5E27-58BA-4719-8A3A-C0FB6A47E83B}"/>
              </a:ext>
            </a:extLst>
          </p:cNvPr>
          <p:cNvSpPr>
            <a:spLocks noGrp="1"/>
          </p:cNvSpPr>
          <p:nvPr>
            <p:ph type="title"/>
          </p:nvPr>
        </p:nvSpPr>
        <p:spPr/>
        <p:txBody>
          <a:bodyPr/>
          <a:lstStyle/>
          <a:p>
            <a:r>
              <a:rPr lang="en-CA" dirty="0"/>
              <a:t>Reshaping Images</a:t>
            </a:r>
          </a:p>
        </p:txBody>
      </p:sp>
      <p:sp>
        <p:nvSpPr>
          <p:cNvPr id="3" name="Content Placeholder 2">
            <a:extLst>
              <a:ext uri="{FF2B5EF4-FFF2-40B4-BE49-F238E27FC236}">
                <a16:creationId xmlns:a16="http://schemas.microsoft.com/office/drawing/2014/main" id="{B5B253E5-23B9-4979-BE97-62A75378F47F}"/>
              </a:ext>
            </a:extLst>
          </p:cNvPr>
          <p:cNvSpPr>
            <a:spLocks noGrp="1"/>
          </p:cNvSpPr>
          <p:nvPr>
            <p:ph idx="1"/>
          </p:nvPr>
        </p:nvSpPr>
        <p:spPr>
          <a:xfrm>
            <a:off x="457200" y="1219200"/>
            <a:ext cx="8229600" cy="4906963"/>
          </a:xfrm>
        </p:spPr>
        <p:txBody>
          <a:bodyPr/>
          <a:lstStyle/>
          <a:p>
            <a:r>
              <a:rPr lang="en-CA" dirty="0"/>
              <a:t>How do you take a wide image and make it narrow, or the reverse?  </a:t>
            </a:r>
          </a:p>
          <a:p>
            <a:endParaRPr lang="en-CA" dirty="0"/>
          </a:p>
          <a:p>
            <a:endParaRPr lang="en-CA" dirty="0"/>
          </a:p>
        </p:txBody>
      </p:sp>
      <p:pic>
        <p:nvPicPr>
          <p:cNvPr id="3074" name="Picture 2" descr="https://cdn.tutsplus.com/webdesign/uploads/legacy/tuts/235_banner_ads/main.png">
            <a:extLst>
              <a:ext uri="{FF2B5EF4-FFF2-40B4-BE49-F238E27FC236}">
                <a16:creationId xmlns:a16="http://schemas.microsoft.com/office/drawing/2014/main" id="{AA9434BD-4CD5-4A60-8C6D-A89AA1F3D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09799"/>
            <a:ext cx="4267200" cy="466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3825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E179-BC3F-4DAA-ABA5-B3EF10B30BFD}"/>
              </a:ext>
            </a:extLst>
          </p:cNvPr>
          <p:cNvSpPr>
            <a:spLocks noGrp="1"/>
          </p:cNvSpPr>
          <p:nvPr>
            <p:ph type="title"/>
          </p:nvPr>
        </p:nvSpPr>
        <p:spPr/>
        <p:txBody>
          <a:bodyPr/>
          <a:lstStyle/>
          <a:p>
            <a:r>
              <a:rPr lang="en-US" dirty="0"/>
              <a:t>Reshaping Images</a:t>
            </a:r>
            <a:endParaRPr lang="en-CA" dirty="0"/>
          </a:p>
        </p:txBody>
      </p:sp>
      <p:sp>
        <p:nvSpPr>
          <p:cNvPr id="3" name="Content Placeholder 2">
            <a:extLst>
              <a:ext uri="{FF2B5EF4-FFF2-40B4-BE49-F238E27FC236}">
                <a16:creationId xmlns:a16="http://schemas.microsoft.com/office/drawing/2014/main" id="{56E1281A-17DD-413C-B032-8982E34A3264}"/>
              </a:ext>
            </a:extLst>
          </p:cNvPr>
          <p:cNvSpPr>
            <a:spLocks noGrp="1"/>
          </p:cNvSpPr>
          <p:nvPr>
            <p:ph idx="1"/>
          </p:nvPr>
        </p:nvSpPr>
        <p:spPr/>
        <p:txBody>
          <a:bodyPr/>
          <a:lstStyle/>
          <a:p>
            <a:r>
              <a:rPr lang="en-CA" dirty="0">
                <a:hlinkClick r:id="rId2"/>
              </a:rPr>
              <a:t>https://webdesign.tutsplus.com/articles/design-a-series-of-smart-banner-ads-in-photoshop--webdesign-5671</a:t>
            </a:r>
            <a:endParaRPr lang="en-CA" dirty="0"/>
          </a:p>
          <a:p>
            <a:endParaRPr lang="en-CA" dirty="0"/>
          </a:p>
          <a:p>
            <a:endParaRPr lang="en-CA" dirty="0"/>
          </a:p>
          <a:p>
            <a:endParaRPr lang="en-CA" dirty="0"/>
          </a:p>
        </p:txBody>
      </p:sp>
    </p:spTree>
    <p:extLst>
      <p:ext uri="{BB962C8B-B14F-4D97-AF65-F5344CB8AC3E}">
        <p14:creationId xmlns:p14="http://schemas.microsoft.com/office/powerpoint/2010/main" val="26385170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56B7-0019-4D67-B170-AE49289DB745}"/>
              </a:ext>
            </a:extLst>
          </p:cNvPr>
          <p:cNvSpPr>
            <a:spLocks noGrp="1"/>
          </p:cNvSpPr>
          <p:nvPr>
            <p:ph type="title"/>
          </p:nvPr>
        </p:nvSpPr>
        <p:spPr/>
        <p:txBody>
          <a:bodyPr/>
          <a:lstStyle/>
          <a:p>
            <a:r>
              <a:rPr lang="en-CA" dirty="0"/>
              <a:t>Size</a:t>
            </a:r>
          </a:p>
        </p:txBody>
      </p:sp>
      <p:sp>
        <p:nvSpPr>
          <p:cNvPr id="3" name="Content Placeholder 2">
            <a:extLst>
              <a:ext uri="{FF2B5EF4-FFF2-40B4-BE49-F238E27FC236}">
                <a16:creationId xmlns:a16="http://schemas.microsoft.com/office/drawing/2014/main" id="{05DC6F39-A513-4264-B9AB-48BF2DB0A5C2}"/>
              </a:ext>
            </a:extLst>
          </p:cNvPr>
          <p:cNvSpPr>
            <a:spLocks noGrp="1"/>
          </p:cNvSpPr>
          <p:nvPr>
            <p:ph idx="1"/>
          </p:nvPr>
        </p:nvSpPr>
        <p:spPr/>
        <p:txBody>
          <a:bodyPr/>
          <a:lstStyle/>
          <a:p>
            <a:r>
              <a:rPr lang="en-CA" dirty="0"/>
              <a:t>Size I can’t really show you on a slide</a:t>
            </a:r>
          </a:p>
          <a:p>
            <a:r>
              <a:rPr lang="en-CA" dirty="0"/>
              <a:t>But this picture, is 4032x3024, and 7MB</a:t>
            </a:r>
          </a:p>
          <a:p>
            <a:endParaRPr lang="en-CA" dirty="0"/>
          </a:p>
          <a:p>
            <a:endParaRPr lang="en-CA" dirty="0"/>
          </a:p>
        </p:txBody>
      </p:sp>
      <p:pic>
        <p:nvPicPr>
          <p:cNvPr id="6" name="Picture 5">
            <a:extLst>
              <a:ext uri="{FF2B5EF4-FFF2-40B4-BE49-F238E27FC236}">
                <a16:creationId xmlns:a16="http://schemas.microsoft.com/office/drawing/2014/main" id="{0E2F2299-D854-46B8-90C8-3AAB111E54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048000"/>
            <a:ext cx="5080000" cy="3810000"/>
          </a:xfrm>
          <a:prstGeom prst="rect">
            <a:avLst/>
          </a:prstGeom>
        </p:spPr>
      </p:pic>
    </p:spTree>
    <p:extLst>
      <p:ext uri="{BB962C8B-B14F-4D97-AF65-F5344CB8AC3E}">
        <p14:creationId xmlns:p14="http://schemas.microsoft.com/office/powerpoint/2010/main" val="291820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Colour correction</a:t>
            </a:r>
            <a:endParaRPr lang="en-CA"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4775200" y="3683000"/>
            <a:ext cx="4470400" cy="335280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71524" y="3495005"/>
            <a:ext cx="5333403" cy="4000052"/>
          </a:xfrm>
          <a:prstGeom prst="rect">
            <a:avLst/>
          </a:prstGeom>
        </p:spPr>
      </p:pic>
      <p:sp>
        <p:nvSpPr>
          <p:cNvPr id="6" name="TextBox 5"/>
          <p:cNvSpPr txBox="1"/>
          <p:nvPr/>
        </p:nvSpPr>
        <p:spPr>
          <a:xfrm>
            <a:off x="762000" y="1905000"/>
            <a:ext cx="7961090" cy="923330"/>
          </a:xfrm>
          <a:prstGeom prst="rect">
            <a:avLst/>
          </a:prstGeom>
          <a:noFill/>
        </p:spPr>
        <p:txBody>
          <a:bodyPr wrap="none" rtlCol="0">
            <a:spAutoFit/>
          </a:bodyPr>
          <a:lstStyle/>
          <a:p>
            <a:r>
              <a:rPr lang="en-GB" dirty="0"/>
              <a:t>Two photos of the same thing, from the same location… different lighting produces</a:t>
            </a:r>
          </a:p>
          <a:p>
            <a:r>
              <a:rPr lang="en-GB" dirty="0"/>
              <a:t>Very different looking images. </a:t>
            </a:r>
          </a:p>
          <a:p>
            <a:r>
              <a:rPr lang="en-GB" dirty="0"/>
              <a:t>These are from Nov 2008, cake by Jamie.  </a:t>
            </a:r>
            <a:endParaRPr lang="en-CA" dirty="0"/>
          </a:p>
        </p:txBody>
      </p:sp>
      <p:sp>
        <p:nvSpPr>
          <p:cNvPr id="3" name="Rectangle 2">
            <a:extLst>
              <a:ext uri="{FF2B5EF4-FFF2-40B4-BE49-F238E27FC236}">
                <a16:creationId xmlns:a16="http://schemas.microsoft.com/office/drawing/2014/main" id="{548B47EE-0D0D-4371-A3E9-586AC686DF99}"/>
              </a:ext>
            </a:extLst>
          </p:cNvPr>
          <p:cNvSpPr/>
          <p:nvPr/>
        </p:nvSpPr>
        <p:spPr>
          <a:xfrm>
            <a:off x="2286000" y="2967335"/>
            <a:ext cx="4572000" cy="923330"/>
          </a:xfrm>
          <a:prstGeom prst="rect">
            <a:avLst/>
          </a:prstGeom>
        </p:spPr>
        <p:txBody>
          <a:bodyPr>
            <a:spAutoFit/>
          </a:bodyPr>
          <a:lstStyle/>
          <a:p>
            <a:r>
              <a:rPr lang="en-CA" dirty="0"/>
              <a:t>https://webdesign.tutsplus.com/articles/design-a-series-of-smart-banner-ads-in-photoshop--webdesign-5671</a:t>
            </a:r>
          </a:p>
        </p:txBody>
      </p:sp>
    </p:spTree>
    <p:extLst>
      <p:ext uri="{BB962C8B-B14F-4D97-AF65-F5344CB8AC3E}">
        <p14:creationId xmlns:p14="http://schemas.microsoft.com/office/powerpoint/2010/main" val="1735292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Right unchanged, left Colour, tone and contrast autocorrected</a:t>
            </a:r>
            <a:endParaRPr lang="en-CA" dirty="0"/>
          </a:p>
        </p:txBody>
      </p:sp>
      <p:pic>
        <p:nvPicPr>
          <p:cNvPr id="7"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4030738" y="2518970"/>
            <a:ext cx="5197323" cy="3657600"/>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81412" y="2387720"/>
            <a:ext cx="5108892" cy="3831669"/>
          </a:xfrm>
          <a:prstGeom prst="rect">
            <a:avLst/>
          </a:prstGeom>
        </p:spPr>
      </p:pic>
    </p:spTree>
    <p:extLst>
      <p:ext uri="{BB962C8B-B14F-4D97-AF65-F5344CB8AC3E}">
        <p14:creationId xmlns:p14="http://schemas.microsoft.com/office/powerpoint/2010/main" val="13829561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1594-AEF9-4FFE-8972-48AE5F1749DA}"/>
              </a:ext>
            </a:extLst>
          </p:cNvPr>
          <p:cNvSpPr>
            <a:spLocks noGrp="1"/>
          </p:cNvSpPr>
          <p:nvPr>
            <p:ph type="title"/>
          </p:nvPr>
        </p:nvSpPr>
        <p:spPr/>
        <p:txBody>
          <a:bodyPr/>
          <a:lstStyle/>
          <a:p>
            <a:r>
              <a:rPr lang="en-CA" dirty="0"/>
              <a:t>Tone and Contrast</a:t>
            </a:r>
          </a:p>
        </p:txBody>
      </p:sp>
      <p:sp>
        <p:nvSpPr>
          <p:cNvPr id="3" name="Content Placeholder 2">
            <a:extLst>
              <a:ext uri="{FF2B5EF4-FFF2-40B4-BE49-F238E27FC236}">
                <a16:creationId xmlns:a16="http://schemas.microsoft.com/office/drawing/2014/main" id="{678F361F-EF41-4C94-889D-A1C24913F6BC}"/>
              </a:ext>
            </a:extLst>
          </p:cNvPr>
          <p:cNvSpPr>
            <a:spLocks noGrp="1"/>
          </p:cNvSpPr>
          <p:nvPr>
            <p:ph idx="1"/>
          </p:nvPr>
        </p:nvSpPr>
        <p:spPr/>
        <p:txBody>
          <a:bodyPr/>
          <a:lstStyle/>
          <a:p>
            <a:r>
              <a:rPr lang="en-CA" dirty="0"/>
              <a:t>Tone is how many pixels are at which brightness</a:t>
            </a:r>
          </a:p>
          <a:p>
            <a:endParaRPr lang="en-CA" dirty="0"/>
          </a:p>
          <a:p>
            <a:r>
              <a:rPr lang="en-CA" dirty="0"/>
              <a:t>Contrast is the difference between light and dark areas</a:t>
            </a:r>
          </a:p>
          <a:p>
            <a:endParaRPr lang="en-CA" dirty="0"/>
          </a:p>
          <a:p>
            <a:r>
              <a:rPr lang="en-CA" dirty="0"/>
              <a:t>You can perform operations which will adjust these values on a raw photograph</a:t>
            </a:r>
          </a:p>
        </p:txBody>
      </p:sp>
    </p:spTree>
    <p:extLst>
      <p:ext uri="{BB962C8B-B14F-4D97-AF65-F5344CB8AC3E}">
        <p14:creationId xmlns:p14="http://schemas.microsoft.com/office/powerpoint/2010/main" val="25593629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Tone</a:t>
            </a:r>
            <a:endParaRPr lang="en-CA" dirty="0"/>
          </a:p>
        </p:txBody>
      </p:sp>
      <p:sp>
        <p:nvSpPr>
          <p:cNvPr id="3" name="Content Placeholder 2"/>
          <p:cNvSpPr>
            <a:spLocks noGrp="1"/>
          </p:cNvSpPr>
          <p:nvPr>
            <p:ph idx="1"/>
          </p:nvPr>
        </p:nvSpPr>
        <p:spPr/>
        <p:txBody>
          <a:bodyPr/>
          <a:lstStyle/>
          <a:p>
            <a:r>
              <a:rPr lang="en-GB" dirty="0"/>
              <a:t>Tonal range is basically how many pixels are at which brightness</a:t>
            </a:r>
            <a:endParaRPr lang="en-CA" dirty="0"/>
          </a:p>
        </p:txBody>
      </p:sp>
      <p:pic>
        <p:nvPicPr>
          <p:cNvPr id="4" name="Picture 3"/>
          <p:cNvPicPr>
            <a:picLocks noChangeAspect="1"/>
          </p:cNvPicPr>
          <p:nvPr/>
        </p:nvPicPr>
        <p:blipFill>
          <a:blip r:embed="rId3"/>
          <a:stretch>
            <a:fillRect/>
          </a:stretch>
        </p:blipFill>
        <p:spPr>
          <a:xfrm>
            <a:off x="838200" y="3124200"/>
            <a:ext cx="5248275" cy="2895600"/>
          </a:xfrm>
          <a:prstGeom prst="rect">
            <a:avLst/>
          </a:prstGeom>
        </p:spPr>
      </p:pic>
    </p:spTree>
    <p:extLst>
      <p:ext uri="{BB962C8B-B14F-4D97-AF65-F5344CB8AC3E}">
        <p14:creationId xmlns:p14="http://schemas.microsoft.com/office/powerpoint/2010/main" val="33201575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F307-FFE9-4D22-80C2-BBBAE186DB17}"/>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ADB77B63-71C1-41BB-980B-01600CBCED61}"/>
              </a:ext>
            </a:extLst>
          </p:cNvPr>
          <p:cNvPicPr>
            <a:picLocks noGrp="1" noChangeAspect="1"/>
          </p:cNvPicPr>
          <p:nvPr>
            <p:ph idx="1"/>
          </p:nvPr>
        </p:nvPicPr>
        <p:blipFill>
          <a:blip r:embed="rId3"/>
          <a:stretch>
            <a:fillRect/>
          </a:stretch>
        </p:blipFill>
        <p:spPr>
          <a:xfrm>
            <a:off x="966787" y="2015331"/>
            <a:ext cx="7210425" cy="3695700"/>
          </a:xfrm>
          <a:prstGeom prst="rect">
            <a:avLst/>
          </a:prstGeom>
        </p:spPr>
      </p:pic>
    </p:spTree>
    <p:extLst>
      <p:ext uri="{BB962C8B-B14F-4D97-AF65-F5344CB8AC3E}">
        <p14:creationId xmlns:p14="http://schemas.microsoft.com/office/powerpoint/2010/main" val="30611381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41DE-6AE2-465D-9572-462F4ED8BFA0}"/>
              </a:ext>
            </a:extLst>
          </p:cNvPr>
          <p:cNvSpPr>
            <a:spLocks noGrp="1"/>
          </p:cNvSpPr>
          <p:nvPr>
            <p:ph type="title"/>
          </p:nvPr>
        </p:nvSpPr>
        <p:spPr/>
        <p:txBody>
          <a:bodyPr/>
          <a:lstStyle/>
          <a:p>
            <a:r>
              <a:rPr lang="en-US" dirty="0"/>
              <a:t>Tone</a:t>
            </a:r>
            <a:endParaRPr lang="en-CA" dirty="0"/>
          </a:p>
        </p:txBody>
      </p:sp>
      <p:sp>
        <p:nvSpPr>
          <p:cNvPr id="3" name="Content Placeholder 2">
            <a:extLst>
              <a:ext uri="{FF2B5EF4-FFF2-40B4-BE49-F238E27FC236}">
                <a16:creationId xmlns:a16="http://schemas.microsoft.com/office/drawing/2014/main" id="{B5E733ED-DEEF-4570-AEB7-E63299F273D7}"/>
              </a:ext>
            </a:extLst>
          </p:cNvPr>
          <p:cNvSpPr>
            <a:spLocks noGrp="1"/>
          </p:cNvSpPr>
          <p:nvPr>
            <p:ph idx="1"/>
          </p:nvPr>
        </p:nvSpPr>
        <p:spPr/>
        <p:txBody>
          <a:bodyPr/>
          <a:lstStyle/>
          <a:p>
            <a:r>
              <a:rPr lang="en-GB" dirty="0"/>
              <a:t>You can adjust tone and Contrast in photoshop  and GIMP</a:t>
            </a:r>
          </a:p>
          <a:p>
            <a:endParaRPr lang="en-CA" dirty="0"/>
          </a:p>
          <a:p>
            <a:r>
              <a:rPr lang="en-CA" dirty="0"/>
              <a:t>http://www.cambridgeincolour.com/tutorials/histograms1.htm</a:t>
            </a:r>
          </a:p>
          <a:p>
            <a:endParaRPr lang="en-CA" dirty="0"/>
          </a:p>
        </p:txBody>
      </p:sp>
    </p:spTree>
    <p:extLst>
      <p:ext uri="{BB962C8B-B14F-4D97-AF65-F5344CB8AC3E}">
        <p14:creationId xmlns:p14="http://schemas.microsoft.com/office/powerpoint/2010/main" val="2186901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Royal Court Theatre (2001)</a:t>
            </a:r>
          </a:p>
        </p:txBody>
      </p:sp>
      <p:pic>
        <p:nvPicPr>
          <p:cNvPr id="4" name="Content Placeholder 3" descr="royalcourttheatre.jpg"/>
          <p:cNvPicPr>
            <a:picLocks noGrp="1" noChangeAspect="1"/>
          </p:cNvPicPr>
          <p:nvPr>
            <p:ph idx="1"/>
          </p:nvPr>
        </p:nvPicPr>
        <p:blipFill>
          <a:blip r:embed="rId2">
            <a:extLst>
              <a:ext uri="{28A0092B-C50C-407E-A947-70E740481C1C}">
                <a14:useLocalDpi xmlns:a14="http://schemas.microsoft.com/office/drawing/2010/main" val="0"/>
              </a:ext>
            </a:extLst>
          </a:blip>
          <a:srcRect t="3732" b="3732"/>
          <a:stretch>
            <a:fillRect/>
          </a:stretch>
        </p:blipFill>
        <p:spPr/>
      </p:pic>
      <p:sp>
        <p:nvSpPr>
          <p:cNvPr id="3" name="TextBox 2"/>
          <p:cNvSpPr txBox="1"/>
          <p:nvPr/>
        </p:nvSpPr>
        <p:spPr>
          <a:xfrm>
            <a:off x="479482" y="6239614"/>
            <a:ext cx="8229600" cy="276999"/>
          </a:xfrm>
          <a:prstGeom prst="rect">
            <a:avLst/>
          </a:prstGeom>
          <a:noFill/>
        </p:spPr>
        <p:txBody>
          <a:bodyPr wrap="square" rtlCol="0">
            <a:spAutoFit/>
          </a:bodyPr>
          <a:lstStyle/>
          <a:p>
            <a:r>
              <a:rPr lang="en-US" sz="1200" dirty="0"/>
              <a:t>http://</a:t>
            </a:r>
            <a:r>
              <a:rPr lang="en-US" sz="1200" dirty="0" err="1"/>
              <a:t>www.royalcourttheatre.com</a:t>
            </a:r>
            <a:r>
              <a:rPr lang="en-US" sz="1200" dirty="0"/>
              <a:t>/</a:t>
            </a:r>
            <a:r>
              <a:rPr lang="en-US" sz="1200" dirty="0" err="1"/>
              <a:t>whats</a:t>
            </a:r>
            <a:r>
              <a:rPr lang="en-US" sz="1200" dirty="0"/>
              <a:t>-on/credible-witness</a:t>
            </a:r>
          </a:p>
        </p:txBody>
      </p:sp>
    </p:spTree>
    <p:extLst>
      <p:ext uri="{BB962C8B-B14F-4D97-AF65-F5344CB8AC3E}">
        <p14:creationId xmlns:p14="http://schemas.microsoft.com/office/powerpoint/2010/main" val="376310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Contrast</a:t>
            </a:r>
            <a:endParaRPr lang="en-CA" dirty="0"/>
          </a:p>
        </p:txBody>
      </p:sp>
      <p:sp>
        <p:nvSpPr>
          <p:cNvPr id="8" name="Content Placeholder 7"/>
          <p:cNvSpPr>
            <a:spLocks noGrp="1"/>
          </p:cNvSpPr>
          <p:nvPr>
            <p:ph idx="1"/>
          </p:nvPr>
        </p:nvSpPr>
        <p:spPr>
          <a:xfrm>
            <a:off x="457200" y="1600201"/>
            <a:ext cx="8229600" cy="2362200"/>
          </a:xfrm>
        </p:spPr>
        <p:txBody>
          <a:bodyPr/>
          <a:lstStyle/>
          <a:p>
            <a:r>
              <a:rPr lang="en-GB" dirty="0"/>
              <a:t>This is the difference in brightness between light and dark areas</a:t>
            </a:r>
          </a:p>
          <a:p>
            <a:endParaRPr lang="en-CA" dirty="0"/>
          </a:p>
        </p:txBody>
      </p:sp>
      <p:pic>
        <p:nvPicPr>
          <p:cNvPr id="5" name="Picture 4"/>
          <p:cNvPicPr>
            <a:picLocks noChangeAspect="1"/>
          </p:cNvPicPr>
          <p:nvPr/>
        </p:nvPicPr>
        <p:blipFill>
          <a:blip r:embed="rId3"/>
          <a:stretch>
            <a:fillRect/>
          </a:stretch>
        </p:blipFill>
        <p:spPr>
          <a:xfrm>
            <a:off x="1795462" y="4191000"/>
            <a:ext cx="5553075" cy="2505075"/>
          </a:xfrm>
          <a:prstGeom prst="rect">
            <a:avLst/>
          </a:prstGeom>
        </p:spPr>
      </p:pic>
    </p:spTree>
    <p:extLst>
      <p:ext uri="{BB962C8B-B14F-4D97-AF65-F5344CB8AC3E}">
        <p14:creationId xmlns:p14="http://schemas.microsoft.com/office/powerpoint/2010/main" val="3075291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EC9D-1F74-43FE-B0BB-D54ED35E8B98}"/>
              </a:ext>
            </a:extLst>
          </p:cNvPr>
          <p:cNvSpPr>
            <a:spLocks noGrp="1"/>
          </p:cNvSpPr>
          <p:nvPr>
            <p:ph type="title"/>
          </p:nvPr>
        </p:nvSpPr>
        <p:spPr/>
        <p:txBody>
          <a:bodyPr/>
          <a:lstStyle/>
          <a:p>
            <a:r>
              <a:rPr lang="en-CA" dirty="0"/>
              <a:t>Effects</a:t>
            </a:r>
          </a:p>
        </p:txBody>
      </p:sp>
      <p:pic>
        <p:nvPicPr>
          <p:cNvPr id="4098" name="Picture 2" descr="https://theuijunkie.com/wp-content/uploads/2017/03/deletetouristsphotoshop.png">
            <a:extLst>
              <a:ext uri="{FF2B5EF4-FFF2-40B4-BE49-F238E27FC236}">
                <a16:creationId xmlns:a16="http://schemas.microsoft.com/office/drawing/2014/main" id="{B02BCF59-7AE4-4C83-9D56-9EF6F3B0F1B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95300" y="1143000"/>
            <a:ext cx="8153400" cy="428215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ACC6D0B-C254-4130-B4CD-F44D58AEB05F}"/>
              </a:ext>
            </a:extLst>
          </p:cNvPr>
          <p:cNvSpPr>
            <a:spLocks noGrp="1"/>
          </p:cNvSpPr>
          <p:nvPr>
            <p:ph sz="half" idx="2"/>
          </p:nvPr>
        </p:nvSpPr>
        <p:spPr>
          <a:xfrm>
            <a:off x="381000" y="5550068"/>
            <a:ext cx="8305800" cy="576095"/>
          </a:xfrm>
        </p:spPr>
        <p:txBody>
          <a:bodyPr/>
          <a:lstStyle/>
          <a:p>
            <a:r>
              <a:rPr lang="en-CA" dirty="0"/>
              <a:t>Averaging many photos to remove people</a:t>
            </a:r>
          </a:p>
        </p:txBody>
      </p:sp>
      <p:sp>
        <p:nvSpPr>
          <p:cNvPr id="6" name="TextBox 5">
            <a:extLst>
              <a:ext uri="{FF2B5EF4-FFF2-40B4-BE49-F238E27FC236}">
                <a16:creationId xmlns:a16="http://schemas.microsoft.com/office/drawing/2014/main" id="{9BCF2E39-A58F-447D-A9C3-F4F553940C35}"/>
              </a:ext>
            </a:extLst>
          </p:cNvPr>
          <p:cNvSpPr txBox="1"/>
          <p:nvPr/>
        </p:nvSpPr>
        <p:spPr>
          <a:xfrm>
            <a:off x="2286000" y="6148817"/>
            <a:ext cx="4572000" cy="646331"/>
          </a:xfrm>
          <a:prstGeom prst="rect">
            <a:avLst/>
          </a:prstGeom>
          <a:noFill/>
        </p:spPr>
        <p:txBody>
          <a:bodyPr wrap="square">
            <a:spAutoFit/>
          </a:bodyPr>
          <a:lstStyle/>
          <a:p>
            <a:r>
              <a:rPr lang="en-CA" dirty="0"/>
              <a:t>https://theuijunkie.com/delete-tourists-photos/</a:t>
            </a:r>
          </a:p>
        </p:txBody>
      </p:sp>
    </p:spTree>
    <p:extLst>
      <p:ext uri="{BB962C8B-B14F-4D97-AF65-F5344CB8AC3E}">
        <p14:creationId xmlns:p14="http://schemas.microsoft.com/office/powerpoint/2010/main" val="37149302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DAA2-31C9-4A29-A19D-FAF3AEB771B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BE873C98-BE28-44F8-A06E-144BBC091F9D}"/>
              </a:ext>
            </a:extLst>
          </p:cNvPr>
          <p:cNvSpPr>
            <a:spLocks noGrp="1"/>
          </p:cNvSpPr>
          <p:nvPr>
            <p:ph sz="half" idx="1"/>
          </p:nvPr>
        </p:nvSpPr>
        <p:spPr/>
        <p:txBody>
          <a:bodyPr/>
          <a:lstStyle/>
          <a:p>
            <a:endParaRPr lang="en-CA" dirty="0"/>
          </a:p>
        </p:txBody>
      </p:sp>
      <p:sp>
        <p:nvSpPr>
          <p:cNvPr id="4" name="Content Placeholder 3">
            <a:extLst>
              <a:ext uri="{FF2B5EF4-FFF2-40B4-BE49-F238E27FC236}">
                <a16:creationId xmlns:a16="http://schemas.microsoft.com/office/drawing/2014/main" id="{81A655AA-73B8-4998-BF7F-A18E08470601}"/>
              </a:ext>
            </a:extLst>
          </p:cNvPr>
          <p:cNvSpPr>
            <a:spLocks noGrp="1"/>
          </p:cNvSpPr>
          <p:nvPr>
            <p:ph sz="half" idx="2"/>
          </p:nvPr>
        </p:nvSpPr>
        <p:spPr/>
        <p:txBody>
          <a:bodyPr/>
          <a:lstStyle/>
          <a:p>
            <a:endParaRPr lang="en-CA" dirty="0"/>
          </a:p>
        </p:txBody>
      </p:sp>
      <p:pic>
        <p:nvPicPr>
          <p:cNvPr id="5124" name="Picture 4" descr="20120916 untitled shoot 307">
            <a:extLst>
              <a:ext uri="{FF2B5EF4-FFF2-40B4-BE49-F238E27FC236}">
                <a16:creationId xmlns:a16="http://schemas.microsoft.com/office/drawing/2014/main" id="{8284BA58-F14D-4429-BCA4-3B1B38497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102" y="0"/>
            <a:ext cx="4572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20120916 untitled shoot 305">
            <a:extLst>
              <a:ext uri="{FF2B5EF4-FFF2-40B4-BE49-F238E27FC236}">
                <a16:creationId xmlns:a16="http://schemas.microsoft.com/office/drawing/2014/main" id="{63B7BECF-FDF5-47BB-9AC7-79C9EE435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4593102" cy="30620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20120916 untitled shoot 313">
            <a:extLst>
              <a:ext uri="{FF2B5EF4-FFF2-40B4-BE49-F238E27FC236}">
                <a16:creationId xmlns:a16="http://schemas.microsoft.com/office/drawing/2014/main" id="{03BAA73F-0D94-4609-A115-0FF8AE907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3102" y="3048000"/>
            <a:ext cx="4572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20120916 untitled shoot 315">
            <a:extLst>
              <a:ext uri="{FF2B5EF4-FFF2-40B4-BE49-F238E27FC236}">
                <a16:creationId xmlns:a16="http://schemas.microsoft.com/office/drawing/2014/main" id="{EF6814A9-5B1A-4EDC-912A-B182AEB6F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448"/>
            <a:ext cx="4607170" cy="30714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A7434CA-C6C3-4BFB-93C5-2D72A3858631}"/>
              </a:ext>
            </a:extLst>
          </p:cNvPr>
          <p:cNvSpPr txBox="1"/>
          <p:nvPr/>
        </p:nvSpPr>
        <p:spPr>
          <a:xfrm>
            <a:off x="1828800" y="6211669"/>
            <a:ext cx="4584356" cy="646331"/>
          </a:xfrm>
          <a:prstGeom prst="rect">
            <a:avLst/>
          </a:prstGeom>
          <a:noFill/>
        </p:spPr>
        <p:txBody>
          <a:bodyPr wrap="square">
            <a:spAutoFit/>
          </a:bodyPr>
          <a:lstStyle/>
          <a:p>
            <a:r>
              <a:rPr lang="en-CA" dirty="0"/>
              <a:t>https://digital-photography-school.com/how-to-shoot-a-composite-image/</a:t>
            </a:r>
          </a:p>
        </p:txBody>
      </p:sp>
    </p:spTree>
    <p:extLst>
      <p:ext uri="{BB962C8B-B14F-4D97-AF65-F5344CB8AC3E}">
        <p14:creationId xmlns:p14="http://schemas.microsoft.com/office/powerpoint/2010/main" val="1331672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7565-1532-41A0-9E0E-984667A08583}"/>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83424B0-7E3E-4370-A2B9-61C0A396B304}"/>
              </a:ext>
            </a:extLst>
          </p:cNvPr>
          <p:cNvSpPr>
            <a:spLocks noGrp="1"/>
          </p:cNvSpPr>
          <p:nvPr>
            <p:ph sz="half" idx="1"/>
          </p:nvPr>
        </p:nvSpPr>
        <p:spPr/>
        <p:txBody>
          <a:bodyPr/>
          <a:lstStyle/>
          <a:p>
            <a:endParaRPr lang="en-CA"/>
          </a:p>
        </p:txBody>
      </p:sp>
      <p:sp>
        <p:nvSpPr>
          <p:cNvPr id="4" name="Content Placeholder 3">
            <a:extLst>
              <a:ext uri="{FF2B5EF4-FFF2-40B4-BE49-F238E27FC236}">
                <a16:creationId xmlns:a16="http://schemas.microsoft.com/office/drawing/2014/main" id="{9F72BF1A-1C1A-4AAF-B3FD-23D60DA326E7}"/>
              </a:ext>
            </a:extLst>
          </p:cNvPr>
          <p:cNvSpPr>
            <a:spLocks noGrp="1"/>
          </p:cNvSpPr>
          <p:nvPr>
            <p:ph sz="half" idx="2"/>
          </p:nvPr>
        </p:nvSpPr>
        <p:spPr/>
        <p:txBody>
          <a:bodyPr/>
          <a:lstStyle/>
          <a:p>
            <a:endParaRPr lang="en-CA"/>
          </a:p>
        </p:txBody>
      </p:sp>
      <p:pic>
        <p:nvPicPr>
          <p:cNvPr id="5" name="Picture 2" descr="20120916 untitled shoot 305September 16 2012">
            <a:extLst>
              <a:ext uri="{FF2B5EF4-FFF2-40B4-BE49-F238E27FC236}">
                <a16:creationId xmlns:a16="http://schemas.microsoft.com/office/drawing/2014/main" id="{6A89CB2B-AA62-4F85-B740-6EFEDFC90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9" y="304800"/>
            <a:ext cx="9165102" cy="611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346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F920-133E-4D62-91D6-C535A95A0529}"/>
              </a:ext>
            </a:extLst>
          </p:cNvPr>
          <p:cNvSpPr>
            <a:spLocks noGrp="1"/>
          </p:cNvSpPr>
          <p:nvPr>
            <p:ph type="title"/>
          </p:nvPr>
        </p:nvSpPr>
        <p:spPr/>
        <p:txBody>
          <a:bodyPr/>
          <a:lstStyle/>
          <a:p>
            <a:r>
              <a:rPr lang="en-CA" dirty="0"/>
              <a:t>Format</a:t>
            </a:r>
          </a:p>
        </p:txBody>
      </p:sp>
      <p:sp>
        <p:nvSpPr>
          <p:cNvPr id="3" name="Content Placeholder 2">
            <a:extLst>
              <a:ext uri="{FF2B5EF4-FFF2-40B4-BE49-F238E27FC236}">
                <a16:creationId xmlns:a16="http://schemas.microsoft.com/office/drawing/2014/main" id="{AF7D52F5-E28C-48EE-BA80-7A2A47D0C691}"/>
              </a:ext>
            </a:extLst>
          </p:cNvPr>
          <p:cNvSpPr>
            <a:spLocks noGrp="1"/>
          </p:cNvSpPr>
          <p:nvPr>
            <p:ph idx="1"/>
          </p:nvPr>
        </p:nvSpPr>
        <p:spPr/>
        <p:txBody>
          <a:bodyPr/>
          <a:lstStyle/>
          <a:p>
            <a:r>
              <a:rPr lang="en-CA" dirty="0"/>
              <a:t>RAW, JPG, PNG, Bitmap etc.</a:t>
            </a:r>
          </a:p>
          <a:p>
            <a:r>
              <a:rPr lang="en-CA" dirty="0"/>
              <a:t>Trade-offs include:  Compatibility, size, quality, ability to edit later</a:t>
            </a:r>
          </a:p>
          <a:p>
            <a:r>
              <a:rPr lang="en-CA" dirty="0"/>
              <a:t>raw is generally the straight image dump from sensors.  It tends to be huge, but gives you the best ability to edit</a:t>
            </a:r>
          </a:p>
          <a:p>
            <a:r>
              <a:rPr lang="en-CA" dirty="0"/>
              <a:t>Bitmap is a straight 1:1 pixel to colour format… which is huge and not great</a:t>
            </a:r>
          </a:p>
          <a:p>
            <a:endParaRPr lang="en-CA" dirty="0"/>
          </a:p>
          <a:p>
            <a:endParaRPr lang="en-CA" dirty="0"/>
          </a:p>
        </p:txBody>
      </p:sp>
    </p:spTree>
    <p:extLst>
      <p:ext uri="{BB962C8B-B14F-4D97-AF65-F5344CB8AC3E}">
        <p14:creationId xmlns:p14="http://schemas.microsoft.com/office/powerpoint/2010/main" val="3751856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708B14-DFB8-4868-96DC-B2604477695E}"/>
              </a:ext>
            </a:extLst>
          </p:cNvPr>
          <p:cNvSpPr>
            <a:spLocks noGrp="1"/>
          </p:cNvSpPr>
          <p:nvPr>
            <p:ph type="title"/>
          </p:nvPr>
        </p:nvSpPr>
        <p:spPr/>
        <p:txBody>
          <a:bodyPr/>
          <a:lstStyle/>
          <a:p>
            <a:r>
              <a:rPr lang="en-CA" dirty="0"/>
              <a:t>Raw vs JPG</a:t>
            </a:r>
          </a:p>
        </p:txBody>
      </p:sp>
      <p:sp>
        <p:nvSpPr>
          <p:cNvPr id="10" name="Content Placeholder 9">
            <a:extLst>
              <a:ext uri="{FF2B5EF4-FFF2-40B4-BE49-F238E27FC236}">
                <a16:creationId xmlns:a16="http://schemas.microsoft.com/office/drawing/2014/main" id="{BFF701DB-C596-4399-9D85-D82576DD4442}"/>
              </a:ext>
            </a:extLst>
          </p:cNvPr>
          <p:cNvSpPr>
            <a:spLocks noGrp="1"/>
          </p:cNvSpPr>
          <p:nvPr>
            <p:ph idx="1"/>
          </p:nvPr>
        </p:nvSpPr>
        <p:spPr/>
        <p:txBody>
          <a:bodyPr/>
          <a:lstStyle/>
          <a:p>
            <a:r>
              <a:rPr lang="en-CA" dirty="0"/>
              <a:t>I need to open the Raw vs JPG directory on my computer to show you this (</a:t>
            </a:r>
            <a:r>
              <a:rPr lang="en-CA" dirty="0" err="1"/>
              <a:t>powerpoint</a:t>
            </a:r>
            <a:r>
              <a:rPr lang="en-CA" dirty="0"/>
              <a:t> doesn’t support most RAW formats)</a:t>
            </a:r>
          </a:p>
          <a:p>
            <a:endParaRPr lang="en-CA" dirty="0"/>
          </a:p>
          <a:p>
            <a:endParaRPr lang="en-CA" dirty="0"/>
          </a:p>
        </p:txBody>
      </p:sp>
    </p:spTree>
    <p:extLst>
      <p:ext uri="{BB962C8B-B14F-4D97-AF65-F5344CB8AC3E}">
        <p14:creationId xmlns:p14="http://schemas.microsoft.com/office/powerpoint/2010/main" val="22653720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Joint Photographic Experts  Group</a:t>
            </a:r>
            <a:endParaRPr lang="en-CA" dirty="0"/>
          </a:p>
        </p:txBody>
      </p:sp>
      <p:sp>
        <p:nvSpPr>
          <p:cNvPr id="3" name="Content Placeholder 2"/>
          <p:cNvSpPr>
            <a:spLocks noGrp="1"/>
          </p:cNvSpPr>
          <p:nvPr>
            <p:ph idx="1"/>
          </p:nvPr>
        </p:nvSpPr>
        <p:spPr/>
        <p:txBody>
          <a:bodyPr>
            <a:normAutofit lnSpcReduction="10000"/>
          </a:bodyPr>
          <a:lstStyle/>
          <a:p>
            <a:r>
              <a:rPr lang="en-GB" dirty="0"/>
              <a:t>.jpeg or .jpg.  Pronounced Gif.  Because reasons.  </a:t>
            </a:r>
            <a:r>
              <a:rPr lang="en-GB" dirty="0" err="1"/>
              <a:t>Lossy</a:t>
            </a:r>
            <a:r>
              <a:rPr lang="en-GB" dirty="0"/>
              <a:t>, with some lossless versions</a:t>
            </a:r>
          </a:p>
          <a:p>
            <a:r>
              <a:rPr lang="en-GB" dirty="0"/>
              <a:t>PNG, Portable network Graphics.  Also </a:t>
            </a:r>
            <a:r>
              <a:rPr lang="en-GB" dirty="0" err="1"/>
              <a:t>lossy</a:t>
            </a:r>
            <a:r>
              <a:rPr lang="en-GB" dirty="0"/>
              <a:t> but has a lossless versions</a:t>
            </a:r>
          </a:p>
          <a:p>
            <a:r>
              <a:rPr lang="en-GB" dirty="0"/>
              <a:t>Bitmap (simple, big, lossless, supported throughout windows).  </a:t>
            </a:r>
          </a:p>
          <a:p>
            <a:r>
              <a:rPr lang="en-GB" dirty="0"/>
              <a:t>Others…… many others.  </a:t>
            </a:r>
          </a:p>
          <a:p>
            <a:r>
              <a:rPr lang="en-GB" b="1" dirty="0"/>
              <a:t>Reasons – it</a:t>
            </a:r>
            <a:r>
              <a:rPr lang="en-GB" b="1" baseline="0" dirty="0"/>
              <a:t> is the graphical image format by the joint photographic experts group</a:t>
            </a:r>
            <a:endParaRPr lang="en-CA" b="1" dirty="0"/>
          </a:p>
          <a:p>
            <a:endParaRPr lang="en-CA" dirty="0"/>
          </a:p>
        </p:txBody>
      </p:sp>
    </p:spTree>
    <p:extLst>
      <p:ext uri="{BB962C8B-B14F-4D97-AF65-F5344CB8AC3E}">
        <p14:creationId xmlns:p14="http://schemas.microsoft.com/office/powerpoint/2010/main" val="10661253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File formats continued</a:t>
            </a:r>
            <a:endParaRPr lang="en-CA" dirty="0"/>
          </a:p>
        </p:txBody>
      </p:sp>
      <p:sp>
        <p:nvSpPr>
          <p:cNvPr id="3" name="Content Placeholder 2"/>
          <p:cNvSpPr>
            <a:spLocks noGrp="1"/>
          </p:cNvSpPr>
          <p:nvPr>
            <p:ph idx="1"/>
          </p:nvPr>
        </p:nvSpPr>
        <p:spPr/>
        <p:txBody>
          <a:bodyPr/>
          <a:lstStyle/>
          <a:p>
            <a:r>
              <a:rPr lang="en-GB" dirty="0"/>
              <a:t>It’s up to you how much you want  to play with it. </a:t>
            </a:r>
          </a:p>
          <a:p>
            <a:r>
              <a:rPr lang="en-GB" dirty="0"/>
              <a:t>PNG and JPG are pretty standard and both work reasonably well for our purposes.</a:t>
            </a:r>
          </a:p>
          <a:p>
            <a:endParaRPr lang="en-GB" dirty="0"/>
          </a:p>
          <a:p>
            <a:r>
              <a:rPr lang="en-GB" dirty="0"/>
              <a:t>As we get deeper into the course there’s some value for each in some context  </a:t>
            </a:r>
          </a:p>
        </p:txBody>
      </p:sp>
    </p:spTree>
    <p:extLst>
      <p:ext uri="{BB962C8B-B14F-4D97-AF65-F5344CB8AC3E}">
        <p14:creationId xmlns:p14="http://schemas.microsoft.com/office/powerpoint/2010/main" val="35095658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E36A-2CC6-41B5-89AC-FD9B4DACE9F3}"/>
              </a:ext>
            </a:extLst>
          </p:cNvPr>
          <p:cNvSpPr>
            <a:spLocks noGrp="1"/>
          </p:cNvSpPr>
          <p:nvPr>
            <p:ph type="title"/>
          </p:nvPr>
        </p:nvSpPr>
        <p:spPr/>
        <p:txBody>
          <a:bodyPr/>
          <a:lstStyle/>
          <a:p>
            <a:r>
              <a:rPr lang="en-CA" dirty="0"/>
              <a:t>PNG vs JPG</a:t>
            </a:r>
          </a:p>
        </p:txBody>
      </p:sp>
      <p:sp>
        <p:nvSpPr>
          <p:cNvPr id="3" name="Content Placeholder 2">
            <a:extLst>
              <a:ext uri="{FF2B5EF4-FFF2-40B4-BE49-F238E27FC236}">
                <a16:creationId xmlns:a16="http://schemas.microsoft.com/office/drawing/2014/main" id="{838966A4-AD51-4B61-9192-E762B157200E}"/>
              </a:ext>
            </a:extLst>
          </p:cNvPr>
          <p:cNvSpPr>
            <a:spLocks noGrp="1"/>
          </p:cNvSpPr>
          <p:nvPr>
            <p:ph idx="1"/>
          </p:nvPr>
        </p:nvSpPr>
        <p:spPr/>
        <p:txBody>
          <a:bodyPr/>
          <a:lstStyle/>
          <a:p>
            <a:r>
              <a:rPr lang="en-CA" dirty="0"/>
              <a:t>PNG is usually lossless, and best for text and anything with lines</a:t>
            </a:r>
          </a:p>
          <a:p>
            <a:r>
              <a:rPr lang="en-CA" dirty="0"/>
              <a:t>JPG is usually used in a lossy way, and best for photographs, where you can load the correct version for the device size you are sending it to</a:t>
            </a:r>
          </a:p>
          <a:p>
            <a:endParaRPr lang="en-CA" dirty="0"/>
          </a:p>
          <a:p>
            <a:r>
              <a:rPr lang="en-CA" dirty="0"/>
              <a:t>PNG supports transparency</a:t>
            </a:r>
          </a:p>
          <a:p>
            <a:endParaRPr lang="en-CA" dirty="0"/>
          </a:p>
        </p:txBody>
      </p:sp>
    </p:spTree>
    <p:extLst>
      <p:ext uri="{BB962C8B-B14F-4D97-AF65-F5344CB8AC3E}">
        <p14:creationId xmlns:p14="http://schemas.microsoft.com/office/powerpoint/2010/main" val="15927560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formats</a:t>
            </a:r>
            <a:endParaRPr lang="en-CA" dirty="0"/>
          </a:p>
        </p:txBody>
      </p:sp>
      <p:sp>
        <p:nvSpPr>
          <p:cNvPr id="3" name="Content Placeholder 2"/>
          <p:cNvSpPr>
            <a:spLocks noGrp="1"/>
          </p:cNvSpPr>
          <p:nvPr>
            <p:ph idx="1"/>
          </p:nvPr>
        </p:nvSpPr>
        <p:spPr/>
        <p:txBody>
          <a:bodyPr/>
          <a:lstStyle/>
          <a:p>
            <a:r>
              <a:rPr lang="en-GB" dirty="0"/>
              <a:t>Those other formats all use variants on trying to store information on little squares that make up an image in a compact way</a:t>
            </a:r>
          </a:p>
          <a:p>
            <a:r>
              <a:rPr lang="en-GB" dirty="0"/>
              <a:t>Vector formats store a vector representation of the information  which can be displayed at a variety of sizes.  </a:t>
            </a:r>
            <a:endParaRPr lang="en-CA" dirty="0"/>
          </a:p>
        </p:txBody>
      </p:sp>
      <p:pic>
        <p:nvPicPr>
          <p:cNvPr id="7" name="Picture 6"/>
          <p:cNvPicPr>
            <a:picLocks noChangeAspect="1"/>
          </p:cNvPicPr>
          <p:nvPr/>
        </p:nvPicPr>
        <p:blipFill>
          <a:blip r:embed="rId3"/>
          <a:stretch>
            <a:fillRect/>
          </a:stretch>
        </p:blipFill>
        <p:spPr>
          <a:xfrm>
            <a:off x="4623091" y="4086225"/>
            <a:ext cx="4063709" cy="2743200"/>
          </a:xfrm>
          <a:prstGeom prst="rect">
            <a:avLst/>
          </a:prstGeom>
        </p:spPr>
      </p:pic>
    </p:spTree>
    <p:extLst>
      <p:ext uri="{BB962C8B-B14F-4D97-AF65-F5344CB8AC3E}">
        <p14:creationId xmlns:p14="http://schemas.microsoft.com/office/powerpoint/2010/main" val="4266311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3948</Words>
  <Application>Microsoft Office PowerPoint</Application>
  <PresentationFormat>On-screen Show (4:3)</PresentationFormat>
  <Paragraphs>508</Paragraphs>
  <Slides>108</Slides>
  <Notes>44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108</vt:i4>
      </vt:variant>
    </vt:vector>
  </HeadingPairs>
  <TitlesOfParts>
    <vt:vector size="112" baseType="lpstr">
      <vt:lpstr>Arial</vt:lpstr>
      <vt:lpstr>Calibri</vt:lpstr>
      <vt:lpstr>Times New Roman</vt:lpstr>
      <vt:lpstr>Office Theme</vt:lpstr>
      <vt:lpstr>Faculty of Science Department of Computing and Information Systems (COIS)</vt:lpstr>
      <vt:lpstr>About this course</vt:lpstr>
      <vt:lpstr>About Me</vt:lpstr>
      <vt:lpstr>CENTAUR Wearable Computer (1996)</vt:lpstr>
      <vt:lpstr>CENTAUR (1996)</vt:lpstr>
      <vt:lpstr>PowerPoint Presentation</vt:lpstr>
      <vt:lpstr>Video Art (1999)</vt:lpstr>
      <vt:lpstr>Olympia Dukakis Oscar Best Supporting Actress (1988)</vt:lpstr>
      <vt:lpstr>Royal Court Theatre (2001)</vt:lpstr>
      <vt:lpstr>Channel 47/OMNI-1 ENG</vt:lpstr>
      <vt:lpstr>WEXFORDAR (2010)</vt:lpstr>
      <vt:lpstr>PowerPoint Presentation</vt:lpstr>
      <vt:lpstr>Wexford Arena</vt:lpstr>
      <vt:lpstr>ALAFHAUSEN Working Cut</vt:lpstr>
      <vt:lpstr>PowerPoint Presentation</vt:lpstr>
      <vt:lpstr>PowerPoint Presentation</vt:lpstr>
      <vt:lpstr>PowerPoint Presentation</vt:lpstr>
      <vt:lpstr>PowerPoint Presentation</vt:lpstr>
      <vt:lpstr>PowerPoint Presentation</vt:lpstr>
      <vt:lpstr>PowerPoint Presentation</vt:lpstr>
      <vt:lpstr>Workshop Leaders</vt:lpstr>
      <vt:lpstr>Questions That Arise</vt:lpstr>
      <vt:lpstr>Evaluations</vt:lpstr>
      <vt:lpstr>PowerPoint Presentation</vt:lpstr>
      <vt:lpstr>Web Stuff</vt:lpstr>
      <vt:lpstr>Cheating</vt:lpstr>
      <vt:lpstr>Lateness</vt:lpstr>
      <vt:lpstr>Lateness Continued</vt:lpstr>
      <vt:lpstr>Non Functional Requirements</vt:lpstr>
      <vt:lpstr>Textbook(s)</vt:lpstr>
      <vt:lpstr>Design and Multimedia</vt:lpstr>
      <vt:lpstr>Audio And Video</vt:lpstr>
      <vt:lpstr>Lecture Topics</vt:lpstr>
      <vt:lpstr>PowerPoint Presentation</vt:lpstr>
      <vt:lpstr>Implementation</vt:lpstr>
      <vt:lpstr>Photoshopping!</vt:lpstr>
      <vt:lpstr>Tutorial</vt:lpstr>
      <vt:lpstr>Computer Graphics?</vt:lpstr>
      <vt:lpstr>Image manipulation and Adobe</vt:lpstr>
      <vt:lpstr>Legal</vt:lpstr>
      <vt:lpstr>PowerPoint Presentation</vt:lpstr>
      <vt:lpstr>Game Design</vt:lpstr>
      <vt:lpstr>Websites</vt:lpstr>
      <vt:lpstr>HTML And CSS</vt:lpstr>
      <vt:lpstr>User Interfaces</vt:lpstr>
      <vt:lpstr>UI Devices for us</vt:lpstr>
      <vt:lpstr>UI Devices for Us</vt:lpstr>
      <vt:lpstr>Problems</vt:lpstr>
      <vt:lpstr>Design</vt:lpstr>
      <vt:lpstr>Because It’s Hilarious </vt:lpstr>
      <vt:lpstr>Who Is the Governor-General? Hint:  Not that guy.   </vt:lpstr>
      <vt:lpstr>An example From 2016</vt:lpstr>
      <vt:lpstr>An example from 2016</vt:lpstr>
      <vt:lpstr>PowerPoint Presentation</vt:lpstr>
      <vt:lpstr>Facebook</vt:lpstr>
      <vt:lpstr>Conflict</vt:lpstr>
      <vt:lpstr>Qualitative Design</vt:lpstr>
      <vt:lpstr>Quantitative design</vt:lpstr>
      <vt:lpstr>Reliant Robin Video</vt:lpstr>
      <vt:lpstr>If We Have time</vt:lpstr>
      <vt:lpstr>Mobile phones</vt:lpstr>
      <vt:lpstr>India vs Canada</vt:lpstr>
      <vt:lpstr>Canada vs India</vt:lpstr>
      <vt:lpstr>Operating Systems</vt:lpstr>
      <vt:lpstr>The Cloud</vt:lpstr>
      <vt:lpstr>(More explanation)</vt:lpstr>
      <vt:lpstr>(More)</vt:lpstr>
      <vt:lpstr>PowerPoint Presentation</vt:lpstr>
      <vt:lpstr>Websites</vt:lpstr>
      <vt:lpstr>The First Questions</vt:lpstr>
      <vt:lpstr>The Second Question?</vt:lpstr>
      <vt:lpstr>Technical Stuff</vt:lpstr>
      <vt:lpstr>Web Design… good and bad</vt:lpstr>
      <vt:lpstr>Your Webpage</vt:lpstr>
      <vt:lpstr>Image Editing</vt:lpstr>
      <vt:lpstr>Image Editing – What And Why</vt:lpstr>
      <vt:lpstr>PowerPoint Presentation</vt:lpstr>
      <vt:lpstr>PowerPoint Presentation</vt:lpstr>
      <vt:lpstr>High Level Concept</vt:lpstr>
      <vt:lpstr>Mobile vs Desktop</vt:lpstr>
      <vt:lpstr>Reshaping Images</vt:lpstr>
      <vt:lpstr>Reshaping Images</vt:lpstr>
      <vt:lpstr>Size</vt:lpstr>
      <vt:lpstr>Colour correction</vt:lpstr>
      <vt:lpstr>Right unchanged, left Colour, tone and contrast autocorrected</vt:lpstr>
      <vt:lpstr>Tone and Contrast</vt:lpstr>
      <vt:lpstr>Tone</vt:lpstr>
      <vt:lpstr>PowerPoint Presentation</vt:lpstr>
      <vt:lpstr>Tone</vt:lpstr>
      <vt:lpstr>Contrast</vt:lpstr>
      <vt:lpstr>Effects</vt:lpstr>
      <vt:lpstr>PowerPoint Presentation</vt:lpstr>
      <vt:lpstr>PowerPoint Presentation</vt:lpstr>
      <vt:lpstr>Format</vt:lpstr>
      <vt:lpstr>Raw vs JPG</vt:lpstr>
      <vt:lpstr>Joint Photographic Experts  Group</vt:lpstr>
      <vt:lpstr>File formats continued</vt:lpstr>
      <vt:lpstr>PNG vs JPG</vt:lpstr>
      <vt:lpstr>Vector formats</vt:lpstr>
      <vt:lpstr>Vector formats</vt:lpstr>
      <vt:lpstr>PowerPoint Presentation</vt:lpstr>
      <vt:lpstr>That link Efforts at vectorizing a bit mapped image </vt:lpstr>
      <vt:lpstr>2015 Google Logo</vt:lpstr>
      <vt:lpstr>PowerPoint Presentation</vt:lpstr>
      <vt:lpstr>Size and Performance Matter</vt:lpstr>
      <vt:lpstr>UI, UX etc.</vt:lpstr>
      <vt:lpstr>3 seconds and 3 Clicks</vt:lpstr>
      <vt:lpstr>Summary For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2830H Lecture 1</dc:title>
  <dc:creator>Sri</dc:creator>
  <cp:lastModifiedBy>Danny Papagiannis</cp:lastModifiedBy>
  <cp:revision>164</cp:revision>
  <dcterms:created xsi:type="dcterms:W3CDTF">2006-08-16T00:00:00Z</dcterms:created>
  <dcterms:modified xsi:type="dcterms:W3CDTF">2020-09-13T22:28:36Z</dcterms:modified>
</cp:coreProperties>
</file>